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9"/>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285" r:id="rId28"/>
    <p:sldId id="352" r:id="rId29"/>
    <p:sldId id="286" r:id="rId30"/>
    <p:sldId id="287" r:id="rId31"/>
    <p:sldId id="353" r:id="rId32"/>
    <p:sldId id="288" r:id="rId33"/>
    <p:sldId id="312" r:id="rId34"/>
    <p:sldId id="289" r:id="rId35"/>
    <p:sldId id="344" r:id="rId36"/>
    <p:sldId id="290" r:id="rId37"/>
    <p:sldId id="291" r:id="rId38"/>
    <p:sldId id="292" r:id="rId39"/>
    <p:sldId id="313" r:id="rId40"/>
    <p:sldId id="354" r:id="rId41"/>
    <p:sldId id="293" r:id="rId42"/>
    <p:sldId id="314" r:id="rId43"/>
    <p:sldId id="315" r:id="rId44"/>
    <p:sldId id="347" r:id="rId45"/>
    <p:sldId id="294" r:id="rId46"/>
    <p:sldId id="295" r:id="rId47"/>
    <p:sldId id="296" r:id="rId48"/>
    <p:sldId id="297" r:id="rId49"/>
    <p:sldId id="345" r:id="rId50"/>
    <p:sldId id="298" r:id="rId51"/>
    <p:sldId id="346" r:id="rId52"/>
    <p:sldId id="355" r:id="rId53"/>
    <p:sldId id="299" r:id="rId54"/>
    <p:sldId id="300" r:id="rId55"/>
    <p:sldId id="356" r:id="rId56"/>
    <p:sldId id="301" r:id="rId57"/>
    <p:sldId id="302" r:id="rId58"/>
    <p:sldId id="316" r:id="rId59"/>
    <p:sldId id="303" r:id="rId60"/>
    <p:sldId id="357" r:id="rId61"/>
    <p:sldId id="304" r:id="rId62"/>
    <p:sldId id="305" r:id="rId63"/>
    <p:sldId id="306" r:id="rId64"/>
    <p:sldId id="307" r:id="rId65"/>
    <p:sldId id="308" r:id="rId66"/>
    <p:sldId id="342" r:id="rId67"/>
    <p:sldId id="358" r:id="rId68"/>
    <p:sldId id="318" r:id="rId69"/>
    <p:sldId id="319" r:id="rId70"/>
    <p:sldId id="320" r:id="rId71"/>
    <p:sldId id="321" r:id="rId72"/>
    <p:sldId id="359" r:id="rId73"/>
    <p:sldId id="322" r:id="rId74"/>
    <p:sldId id="339" r:id="rId75"/>
    <p:sldId id="323" r:id="rId76"/>
    <p:sldId id="324" r:id="rId77"/>
    <p:sldId id="325" r:id="rId78"/>
    <p:sldId id="360" r:id="rId79"/>
    <p:sldId id="326" r:id="rId80"/>
    <p:sldId id="327" r:id="rId81"/>
    <p:sldId id="340" r:id="rId82"/>
    <p:sldId id="328" r:id="rId83"/>
    <p:sldId id="329" r:id="rId84"/>
    <p:sldId id="361" r:id="rId85"/>
    <p:sldId id="330" r:id="rId86"/>
    <p:sldId id="331" r:id="rId87"/>
    <p:sldId id="362" r:id="rId88"/>
    <p:sldId id="332" r:id="rId89"/>
    <p:sldId id="341" r:id="rId90"/>
    <p:sldId id="333" r:id="rId91"/>
    <p:sldId id="363" r:id="rId92"/>
    <p:sldId id="334" r:id="rId93"/>
    <p:sldId id="364" r:id="rId94"/>
    <p:sldId id="335" r:id="rId95"/>
    <p:sldId id="336" r:id="rId96"/>
    <p:sldId id="337"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425" r:id="rId158"/>
    <p:sldId id="426"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3" r:id="rId236"/>
    <p:sldId id="504" r:id="rId237"/>
    <p:sldId id="505" r:id="rId238"/>
    <p:sldId id="506" r:id="rId239"/>
    <p:sldId id="507" r:id="rId240"/>
    <p:sldId id="508" r:id="rId241"/>
    <p:sldId id="509" r:id="rId242"/>
    <p:sldId id="510" r:id="rId243"/>
    <p:sldId id="511" r:id="rId244"/>
    <p:sldId id="512" r:id="rId245"/>
    <p:sldId id="513" r:id="rId246"/>
    <p:sldId id="514" r:id="rId247"/>
    <p:sldId id="515" r:id="rId248"/>
    <p:sldId id="516" r:id="rId249"/>
    <p:sldId id="517" r:id="rId250"/>
    <p:sldId id="518" r:id="rId251"/>
    <p:sldId id="519" r:id="rId252"/>
    <p:sldId id="520" r:id="rId253"/>
    <p:sldId id="521" r:id="rId254"/>
    <p:sldId id="522" r:id="rId255"/>
    <p:sldId id="523" r:id="rId256"/>
    <p:sldId id="524" r:id="rId257"/>
    <p:sldId id="525" r:id="rId258"/>
    <p:sldId id="526" r:id="rId259"/>
    <p:sldId id="527" r:id="rId260"/>
    <p:sldId id="528" r:id="rId261"/>
    <p:sldId id="529" r:id="rId262"/>
    <p:sldId id="530" r:id="rId263"/>
    <p:sldId id="531" r:id="rId264"/>
    <p:sldId id="532" r:id="rId265"/>
    <p:sldId id="533" r:id="rId266"/>
    <p:sldId id="534" r:id="rId267"/>
    <p:sldId id="535" r:id="rId2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61" autoAdjust="0"/>
    <p:restoredTop sz="94660"/>
  </p:normalViewPr>
  <p:slideViewPr>
    <p:cSldViewPr>
      <p:cViewPr varScale="1">
        <p:scale>
          <a:sx n="55" d="100"/>
          <a:sy n="55" d="100"/>
        </p:scale>
        <p:origin x="-90" y="-3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11/17/2011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169</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170</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136</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1D8BD707-D9CF-40AE-B4C6-C98DA3205C09}" type="datetimeFigureOut">
              <a:rPr lang="en-US" smtClean="0"/>
              <a:pPr/>
              <a:t>11/17/2011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21.wmf"/><Relationship Id="rId5" Type="http://schemas.openxmlformats.org/officeDocument/2006/relationships/image" Target="../media/image9.png"/><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21.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9.xml"/><Relationship Id="rId7" Type="http://schemas.openxmlformats.org/officeDocument/2006/relationships/image" Target="../media/image23.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2.wmf"/><Relationship Id="rId4" Type="http://schemas.openxmlformats.org/officeDocument/2006/relationships/oleObject" Target="../embeddings/oleObject3.bin"/><Relationship Id="rId9" Type="http://schemas.openxmlformats.org/officeDocument/2006/relationships/image" Target="../media/image24.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0.xml"/><Relationship Id="rId7" Type="http://schemas.openxmlformats.org/officeDocument/2006/relationships/image" Target="../media/image26.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27.wm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30.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29.wmf"/><Relationship Id="rId4" Type="http://schemas.openxmlformats.org/officeDocument/2006/relationships/oleObject" Target="../embeddings/oleObject10.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wmf"/><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1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1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44.wmf"/><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47.wmf"/><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7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b="1" u="sng" dirty="0" err="1"/>
              <a:t>Untransposed</a:t>
            </a:r>
            <a:r>
              <a:rPr lang="en-US" sz="2600" b="1" u="sng"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6186309"/>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in the distribution substation transform the transmission or sub-transmission level voltages to the distribution feeder level voltage.</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41607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339650"/>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on the feeder will provide the final voltage transformation to the customer’s load.</a:t>
            </a:r>
            <a:endParaRPr lang="en-US" sz="2400" dirty="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can be applied depending on the load characteristics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5049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p:sp>
        <p:nvSpPr>
          <p:cNvPr id="3" name="TextBox 2"/>
          <p:cNvSpPr txBox="1"/>
          <p:nvPr/>
        </p:nvSpPr>
        <p:spPr>
          <a:xfrm>
            <a:off x="152400" y="762000"/>
            <a:ext cx="3200400" cy="1754326"/>
          </a:xfrm>
          <a:prstGeom prst="rect">
            <a:avLst/>
          </a:prstGeom>
          <a:noFill/>
        </p:spPr>
        <p:txBody>
          <a:bodyPr wrap="square" rtlCol="0">
            <a:spAutoFit/>
          </a:bodyPr>
          <a:lstStyle/>
          <a:p>
            <a:pPr marL="0" lvl="2"/>
            <a:endParaRPr lang="en-US" b="1" dirty="0">
              <a:solidFill>
                <a:srgbClr val="FF0000"/>
              </a:solidFill>
            </a:endParaRPr>
          </a:p>
          <a:p>
            <a:pPr marL="0" lvl="2"/>
            <a:endParaRPr lang="en-US" b="1" dirty="0" smtClean="0">
              <a:solidFill>
                <a:srgbClr val="FF0000"/>
              </a:solidFill>
            </a:endParaRPr>
          </a:p>
          <a:p>
            <a:pPr marL="0" lvl="2"/>
            <a:r>
              <a:rPr lang="en-US" sz="2400" b="1"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ye and delta source connections</a:t>
            </a:r>
            <a:endParaRPr lang="en-US" b="1" dirty="0" smtClean="0">
              <a:solidFill>
                <a:srgbClr val="FF0000"/>
              </a:solidFill>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840" y="1011495"/>
            <a:ext cx="5833960" cy="28747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81400"/>
            <a:ext cx="3238500" cy="3083416"/>
          </a:xfrm>
          <a:prstGeom prst="rect">
            <a:avLst/>
          </a:prstGeom>
        </p:spPr>
      </p:pic>
      <p:sp>
        <p:nvSpPr>
          <p:cNvPr id="7" name="TextBox 6"/>
          <p:cNvSpPr txBox="1"/>
          <p:nvPr/>
        </p:nvSpPr>
        <p:spPr>
          <a:xfrm>
            <a:off x="4267200" y="5349380"/>
            <a:ext cx="4648200" cy="1200329"/>
          </a:xfrm>
          <a:prstGeom prst="rect">
            <a:avLst/>
          </a:prstGeom>
          <a:noFill/>
        </p:spPr>
        <p:txBody>
          <a:bodyPr wrap="square" rtlCol="0">
            <a:spAutoFit/>
          </a:bodyPr>
          <a:lstStyle/>
          <a:p>
            <a:pPr marL="0" lvl="2"/>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2.0: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line-neutral voltages in terms of the line-line voltages</a:t>
            </a:r>
          </a:p>
        </p:txBody>
      </p:sp>
    </p:spTree>
    <p:extLst>
      <p:ext uri="{BB962C8B-B14F-4D97-AF65-F5344CB8AC3E}">
        <p14:creationId xmlns:p14="http://schemas.microsoft.com/office/powerpoint/2010/main" val="2784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484855"/>
                <a:ext cx="9144000" cy="3996159"/>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as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rad>
                      <m:radPr>
                        <m:degHide m:val="on"/>
                        <m:ctrlPr>
                          <a:rPr lang="en-US" sz="2400" i="1">
                            <a:latin typeface="Cambria Math"/>
                          </a:rPr>
                        </m:ctrlPr>
                      </m:radPr>
                      <m:deg/>
                      <m:e>
                        <m:r>
                          <a:rPr lang="en-US" sz="2400" i="1">
                            <a:latin typeface="Cambria Math"/>
                          </a:rPr>
                          <m:t>3</m:t>
                        </m:r>
                      </m:e>
                    </m:rad>
                    <m:sSub>
                      <m:sSubPr>
                        <m:ctrlPr>
                          <a:rPr lang="en-US" sz="2400" i="1" smtClean="0">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∠30°</m:t>
                    </m:r>
                  </m:oMath>
                </a14:m>
                <a:r>
                  <a:rPr lang="en-US" sz="24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f>
                      <m:fPr>
                        <m:ctrlPr>
                          <a:rPr lang="en-US" sz="2400" i="1">
                            <a:latin typeface="Cambria Math"/>
                          </a:rPr>
                        </m:ctrlPr>
                      </m:fPr>
                      <m:num>
                        <m:r>
                          <a:rPr lang="en-US" sz="2400" i="1">
                            <a:latin typeface="Cambria Math"/>
                          </a:rPr>
                          <m:t>1</m:t>
                        </m:r>
                      </m:num>
                      <m:den>
                        <m:rad>
                          <m:radPr>
                            <m:degHide m:val="on"/>
                            <m:ctrlPr>
                              <a:rPr lang="en-US" sz="2400" i="1">
                                <a:latin typeface="Cambria Math"/>
                              </a:rPr>
                            </m:ctrlPr>
                          </m:radPr>
                          <m:deg/>
                          <m:e>
                            <m:r>
                              <a:rPr lang="en-US" sz="2400" i="1">
                                <a:latin typeface="Cambria Math"/>
                              </a:rPr>
                              <m:t>3</m:t>
                            </m:r>
                          </m:e>
                        </m:rad>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∠−30°)</m:t>
                    </m:r>
                    <m:r>
                      <a:rPr lang="en-US" sz="2400" i="1" smtClean="0">
                        <a:latin typeface="Cambria Math"/>
                      </a:rPr>
                      <m:t> </m:t>
                    </m:r>
                  </m:oMath>
                </a14:m>
                <a:r>
                  <a:rPr lang="en-US" sz="2400" dirty="0" smtClean="0"/>
                  <a:t>	</a:t>
                </a:r>
                <a:r>
                  <a:rPr lang="en-US" sz="2400" dirty="0" smtClean="0">
                    <a:latin typeface="Times New Roman" pitchFamily="18" charset="0"/>
                    <a:cs typeface="Times New Roman" pitchFamily="18" charset="0"/>
                  </a:rPr>
                  <a:t>(2)</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84855"/>
                <a:ext cx="9144000" cy="3996159"/>
              </a:xfrm>
              <a:prstGeom prst="rect">
                <a:avLst/>
              </a:prstGeom>
              <a:blipFill rotWithShape="1">
                <a:blip r:embed="rId2"/>
                <a:stretch>
                  <a:fillRect l="-867" t="-1221"/>
                </a:stretch>
              </a:blipFill>
            </p:spPr>
            <p:txBody>
              <a:bodyPr/>
              <a:lstStyle/>
              <a:p>
                <a:r>
                  <a:rPr lang="en-US">
                    <a:noFill/>
                  </a:rPr>
                  <a:t> </a:t>
                </a:r>
              </a:p>
            </p:txBody>
          </p:sp>
        </mc:Fallback>
      </mc:AlternateContent>
      <p:sp>
        <p:nvSpPr>
          <p:cNvPr id="3" name="TextBox 2"/>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p:spTree>
    <p:extLst>
      <p:ext uri="{BB962C8B-B14F-4D97-AF65-F5344CB8AC3E}">
        <p14:creationId xmlns:p14="http://schemas.microsoft.com/office/powerpoint/2010/main" val="10833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mc:AlternateContent xmlns:mc="http://schemas.openxmlformats.org/markup-compatibility/2006" xmlns:a14="http://schemas.microsoft.com/office/drawing/2010/main">
        <mc:Choice Requires="a14">
          <p:sp>
            <p:nvSpPr>
              <p:cNvPr id="3" name="TextBox 2"/>
              <p:cNvSpPr txBox="1"/>
              <p:nvPr/>
            </p:nvSpPr>
            <p:spPr>
              <a:xfrm>
                <a:off x="0" y="762000"/>
                <a:ext cx="9144000" cy="5731826"/>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m:t>
                    </m:r>
                    <m:r>
                      <a:rPr lang="en-US" sz="2400" i="1">
                        <a:latin typeface="Cambria Math"/>
                      </a:rPr>
                      <m:t>𝑉</m:t>
                    </m:r>
                    <m:r>
                      <a:rPr lang="en-US" sz="2400" i="1">
                        <a:latin typeface="Cambria Math"/>
                      </a:rPr>
                      <m:t>∠−30°)</m:t>
                    </m:r>
                    <m:sSub>
                      <m:sSubPr>
                        <m:ctrlPr>
                          <a:rPr lang="en-US" sz="2400" i="1">
                            <a:latin typeface="Cambria Math"/>
                          </a:rPr>
                        </m:ctrlPr>
                      </m:sSubPr>
                      <m:e>
                        <m:r>
                          <a:rPr lang="en-US" sz="2400" i="1">
                            <a:latin typeface="Cambria Math"/>
                          </a:rPr>
                          <m:t>𝑉</m:t>
                        </m:r>
                      </m:e>
                      <m:sub>
                        <m:r>
                          <a:rPr lang="en-US" sz="2400" i="1">
                            <a:latin typeface="Cambria Math"/>
                          </a:rPr>
                          <m:t>𝑎𝑛</m:t>
                        </m:r>
                      </m:sub>
                    </m:sSub>
                  </m:oMath>
                </a14:m>
                <a:r>
                  <a:rPr lang="en-US" sz="2400" dirty="0" smtClean="0"/>
                  <a:t>			</a:t>
                </a:r>
                <a:r>
                  <a:rPr lang="en-US" sz="2400" dirty="0" smtClean="0">
                    <a:latin typeface="Times New Roman" pitchFamily="18" charset="0"/>
                    <a:cs typeface="Times New Roman" pitchFamily="18" charset="0"/>
                  </a:rPr>
                  <a:t>(3)</a:t>
                </a:r>
                <a:endParaRPr lang="en-US" sz="24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f>
                      <m:fPr>
                        <m:ctrlPr>
                          <a:rPr lang="en-US" sz="2400" i="1">
                            <a:latin typeface="Cambria Math"/>
                          </a:rPr>
                        </m:ctrlPr>
                      </m:fPr>
                      <m:num>
                        <m:r>
                          <a:rPr lang="en-US" sz="2400" i="1">
                            <a:latin typeface="Cambria Math"/>
                          </a:rPr>
                          <m:t>1</m:t>
                        </m:r>
                      </m:num>
                      <m:den>
                        <m:rad>
                          <m:radPr>
                            <m:degHide m:val="on"/>
                            <m:ctrlPr>
                              <a:rPr lang="en-US" sz="2400" i="1">
                                <a:latin typeface="Cambria Math"/>
                              </a:rPr>
                            </m:ctrlPr>
                          </m:radPr>
                          <m:deg/>
                          <m:e>
                            <m:r>
                              <a:rPr lang="en-US" sz="2400" i="1">
                                <a:latin typeface="Cambria Math"/>
                              </a:rPr>
                              <m:t>3</m:t>
                            </m:r>
                          </m:e>
                        </m:rad>
                      </m:den>
                    </m:f>
                    <m:r>
                      <a:rPr lang="en-US" sz="2400" i="1">
                        <a:latin typeface="Cambria Math"/>
                      </a:rPr>
                      <m:t>(</m:t>
                    </m:r>
                    <m:r>
                      <a:rPr lang="en-US" sz="2400" i="1">
                        <a:latin typeface="Cambria Math"/>
                      </a:rPr>
                      <m:t>𝑉</m:t>
                    </m:r>
                    <m:r>
                      <a:rPr lang="en-US" sz="2400" i="1">
                        <a:latin typeface="Cambria Math"/>
                      </a:rPr>
                      <m:t>∠30°)</m:t>
                    </m:r>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smtClean="0"/>
                  <a:t>				</a:t>
                </a:r>
                <a:r>
                  <a:rPr lang="en-US" sz="2400" dirty="0" smtClean="0">
                    <a:latin typeface="Times New Roman" pitchFamily="18" charset="0"/>
                    <a:cs typeface="Times New Roman" pitchFamily="18" charset="0"/>
                  </a:rPr>
                  <a:t>(4)</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𝑎𝑏</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∠30°</m:t>
                    </m:r>
                  </m:oMath>
                </a14:m>
                <a:r>
                  <a:rPr lang="en-US" sz="2400" dirty="0" smtClean="0"/>
                  <a:t>		</a:t>
                </a:r>
                <a:r>
                  <a:rPr lang="en-US" sz="24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𝑏𝑐</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∠−90°</m:t>
                    </m:r>
                  </m:oMath>
                </a14:m>
                <a:r>
                  <a:rPr lang="en-US" sz="2400" dirty="0" smtClean="0"/>
                  <a:t>	</a:t>
                </a:r>
                <a:r>
                  <a:rPr lang="en-US" sz="24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𝑐𝑎</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∠150°</m:t>
                    </m:r>
                  </m:oMath>
                </a14:m>
                <a:r>
                  <a:rPr lang="en-US" sz="2400" dirty="0" smtClean="0"/>
                  <a:t>		</a:t>
                </a:r>
                <a:r>
                  <a:rPr lang="en-US" sz="2400" dirty="0" smtClean="0">
                    <a:latin typeface="Times New Roman" pitchFamily="18" charset="0"/>
                    <a:cs typeface="Times New Roman" pitchFamily="18" charset="0"/>
                  </a:rPr>
                  <a:t>(7)</a:t>
                </a:r>
                <a:endParaRPr lang="en-US" sz="24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0" y="762000"/>
                <a:ext cx="9144000" cy="5731826"/>
              </a:xfrm>
              <a:prstGeom prst="rect">
                <a:avLst/>
              </a:prstGeom>
              <a:blipFill rotWithShape="1">
                <a:blip r:embed="rId2"/>
                <a:stretch>
                  <a:fillRect l="-867" b="-1383"/>
                </a:stretch>
              </a:blipFill>
            </p:spPr>
            <p:txBody>
              <a:bodyPr/>
              <a:lstStyle/>
              <a:p>
                <a:r>
                  <a:rPr lang="en-US">
                    <a:noFill/>
                  </a:rPr>
                  <a:t> </a:t>
                </a:r>
              </a:p>
            </p:txBody>
          </p:sp>
        </mc:Fallback>
      </mc:AlternateContent>
    </p:spTree>
    <p:extLst>
      <p:ext uri="{BB962C8B-B14F-4D97-AF65-F5344CB8AC3E}">
        <p14:creationId xmlns:p14="http://schemas.microsoft.com/office/powerpoint/2010/main" val="33685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2285420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283154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 Three Phase Transformer Banks</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Figure 3.0 defines the various voltages and currents of all transformer banks with source side </a:t>
                </a:r>
                <a:r>
                  <a:rPr lang="en-US" dirty="0" smtClean="0">
                    <a:latin typeface="Times New Roman" pitchFamily="18" charset="0"/>
                    <a:cs typeface="Times New Roman" pitchFamily="18" charset="0"/>
                  </a:rPr>
                  <a:t>‘</a:t>
                </a:r>
                <a14:m>
                  <m:oMath xmlns:m="http://schemas.openxmlformats.org/officeDocument/2006/math">
                    <m:r>
                      <a:rPr lang="en-US" i="1" dirty="0" smtClean="0">
                        <a:latin typeface="Cambria Math"/>
                      </a:rPr>
                      <m:t>𝑛</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and load side </a:t>
                </a:r>
                <a:r>
                  <a:rPr lang="en-US" dirty="0" smtClean="0">
                    <a:latin typeface="Times New Roman" pitchFamily="18" charset="0"/>
                    <a:cs typeface="Times New Roman" pitchFamily="18" charset="0"/>
                  </a:rPr>
                  <a:t>‘</a:t>
                </a:r>
                <a14:m>
                  <m:oMath xmlns:m="http://schemas.openxmlformats.org/officeDocument/2006/math">
                    <m:r>
                      <a:rPr lang="en-US" i="1" dirty="0" smtClean="0">
                        <a:latin typeface="Cambria Math"/>
                      </a:rPr>
                      <m:t>𝑚</m:t>
                    </m:r>
                  </m:oMath>
                </a14:m>
                <a:r>
                  <a:rPr lang="en-US" dirty="0" smtClean="0">
                    <a:latin typeface="Times New Roman" pitchFamily="18" charset="0"/>
                    <a:cs typeface="Times New Roman" pitchFamily="18" charset="0"/>
                  </a:rPr>
                  <a:t>’. </a:t>
                </a:r>
              </a:p>
              <a:p>
                <a:pPr marL="342900" lvl="2" indent="-342900">
                  <a:buFont typeface="Wingdings" pitchFamily="2" charset="2"/>
                  <a:buChar char="Ø"/>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notation is such that upper-case letters refer to the </a:t>
                </a:r>
                <a:r>
                  <a:rPr lang="en-US" sz="2400" i="1" dirty="0" smtClean="0">
                    <a:latin typeface="Times New Roman" pitchFamily="18" charset="0"/>
                    <a:cs typeface="Times New Roman" pitchFamily="18" charset="0"/>
                  </a:rPr>
                  <a:t>source</a:t>
                </a:r>
                <a:r>
                  <a:rPr lang="en-US" sz="2400" dirty="0" smtClean="0">
                    <a:latin typeface="Times New Roman" pitchFamily="18" charset="0"/>
                    <a:cs typeface="Times New Roman" pitchFamily="18" charset="0"/>
                  </a:rPr>
                  <a:t> side and lower-case letters refer to the </a:t>
                </a:r>
                <a:r>
                  <a:rPr lang="en-US" sz="2400" i="1" dirty="0" smtClean="0">
                    <a:latin typeface="Times New Roman" pitchFamily="18" charset="0"/>
                    <a:cs typeface="Times New Roman" pitchFamily="18" charset="0"/>
                  </a:rPr>
                  <a:t>load</a:t>
                </a:r>
                <a:r>
                  <a:rPr lang="en-US" sz="2400" dirty="0" smtClean="0">
                    <a:latin typeface="Times New Roman" pitchFamily="18" charset="0"/>
                    <a:cs typeface="Times New Roman" pitchFamily="18" charset="0"/>
                  </a:rPr>
                  <a:t> side of the bank </a:t>
                </a: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2831544"/>
              </a:xfrm>
              <a:prstGeom prst="rect">
                <a:avLst/>
              </a:prstGeom>
              <a:blipFill rotWithShape="1">
                <a:blip r:embed="rId3"/>
                <a:stretch>
                  <a:fillRect l="-867" t="-2155" r="-1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5" name="Rectangle 4"/>
              <p:cNvSpPr/>
              <p:nvPr/>
            </p:nvSpPr>
            <p:spPr>
              <a:xfrm>
                <a:off x="152400" y="5486400"/>
                <a:ext cx="4343400"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𝐴𝐵</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a:latin typeface="Times New Roman" pitchFamily="18" charset="0"/>
                    <a:cs typeface="Times New Roman" pitchFamily="18" charset="0"/>
                  </a:rPr>
                  <a:t> by 30 degrees</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𝐴</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dirty="0">
                    <a:latin typeface="Times New Roman" pitchFamily="18" charset="0"/>
                    <a:cs typeface="Times New Roman" pitchFamily="18" charset="0"/>
                  </a:rPr>
                  <a:t> by 30 degrees</a:t>
                </a:r>
              </a:p>
            </p:txBody>
          </p:sp>
        </mc:Choice>
        <mc:Fallback xmlns="">
          <p:sp>
            <p:nvSpPr>
              <p:cNvPr id="5" name="Rectangle 4"/>
              <p:cNvSpPr>
                <a:spLocks noRot="1" noChangeAspect="1" noMove="1" noResize="1" noEditPoints="1" noAdjustHandles="1" noChangeArrowheads="1" noChangeShapeType="1" noTextEdit="1"/>
              </p:cNvSpPr>
              <p:nvPr/>
            </p:nvSpPr>
            <p:spPr>
              <a:xfrm>
                <a:off x="152400" y="5486400"/>
                <a:ext cx="4343400" cy="1354217"/>
              </a:xfrm>
              <a:prstGeom prst="rect">
                <a:avLst/>
              </a:prstGeom>
              <a:blipFill rotWithShape="1">
                <a:blip r:embed="rId4"/>
                <a:stretch>
                  <a:fillRect l="-2104" t="-360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562600" y="5486400"/>
                <a:ext cx="3733800"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Step-Up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𝐴𝐵</m:t>
                        </m:r>
                      </m:sub>
                    </m:sSub>
                  </m:oMath>
                </a14:m>
                <a:r>
                  <a:rPr lang="en-US" sz="2400" dirty="0">
                    <a:latin typeface="Times New Roman" pitchFamily="18" charset="0"/>
                    <a:cs typeface="Times New Roman" pitchFamily="18" charset="0"/>
                  </a:rPr>
                  <a:t> by 30 degrees</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𝐴</m:t>
                        </m:r>
                      </m:sub>
                    </m:sSub>
                  </m:oMath>
                </a14:m>
                <a:r>
                  <a:rPr lang="en-US" sz="2400" dirty="0">
                    <a:latin typeface="Times New Roman" pitchFamily="18" charset="0"/>
                    <a:cs typeface="Times New Roman" pitchFamily="18" charset="0"/>
                  </a:rPr>
                  <a:t> by 30 degrees</a:t>
                </a:r>
              </a:p>
            </p:txBody>
          </p:sp>
        </mc:Choice>
        <mc:Fallback xmlns="">
          <p:sp>
            <p:nvSpPr>
              <p:cNvPr id="8" name="Rectangle 7"/>
              <p:cNvSpPr>
                <a:spLocks noRot="1" noChangeAspect="1" noMove="1" noResize="1" noEditPoints="1" noAdjustHandles="1" noChangeArrowheads="1" noChangeShapeType="1" noTextEdit="1"/>
              </p:cNvSpPr>
              <p:nvPr/>
            </p:nvSpPr>
            <p:spPr>
              <a:xfrm>
                <a:off x="5562600" y="5486400"/>
                <a:ext cx="3733800" cy="1354217"/>
              </a:xfrm>
              <a:prstGeom prst="rect">
                <a:avLst/>
              </a:prstGeom>
              <a:blipFill rotWithShape="1">
                <a:blip r:embed="rId5"/>
                <a:stretch>
                  <a:fillRect l="-2614" t="-3604" b="-9459"/>
                </a:stretch>
              </a:blipFill>
            </p:spPr>
            <p:txBody>
              <a:bodyPr/>
              <a:lstStyle/>
              <a:p>
                <a:r>
                  <a:rPr lang="en-US">
                    <a:noFill/>
                  </a:rPr>
                  <a:t> </a:t>
                </a:r>
              </a:p>
            </p:txBody>
          </p:sp>
        </mc:Fallback>
      </mc:AlternateContent>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730" y="3276600"/>
            <a:ext cx="6693045" cy="2188488"/>
          </a:xfrm>
          <a:prstGeom prst="rect">
            <a:avLst/>
          </a:prstGeom>
        </p:spPr>
      </p:pic>
      <p:sp>
        <p:nvSpPr>
          <p:cNvPr id="10" name="TextBox 9"/>
          <p:cNvSpPr txBox="1"/>
          <p:nvPr/>
        </p:nvSpPr>
        <p:spPr>
          <a:xfrm>
            <a:off x="7625317" y="2895600"/>
            <a:ext cx="1671083"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96096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0931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Generalized Matrices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i="1" dirty="0" smtClean="0">
                        <a:latin typeface="Cambria Math"/>
                      </a:rPr>
                      <m:t>𝑛</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as a function of the voltages and currents at node </a:t>
                </a:r>
                <a14:m>
                  <m:oMath xmlns:m="http://schemas.openxmlformats.org/officeDocument/2006/math">
                    <m:r>
                      <a:rPr lang="en-US" i="1" dirty="0" smtClean="0">
                        <a:latin typeface="Cambria Math"/>
                      </a:rPr>
                      <m:t>𝑚</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are given by:</a:t>
                </a:r>
              </a:p>
              <a:p>
                <a:pPr marL="342900" lvl="2" indent="-342900">
                  <a:buFont typeface="Arial" pitchFamily="34" charset="0"/>
                  <a:buChar char="•"/>
                </a:pPr>
                <a:endParaRPr lang="en-US" sz="2200" dirty="0" smtClean="0"/>
              </a:p>
              <a:p>
                <a:pPr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𝑎</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𝑏</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latin typeface="Times New Roman" pitchFamily="18" charset="0"/>
                    <a:cs typeface="Times New Roman" pitchFamily="18" charset="0"/>
                  </a:rPr>
                  <a:t>(8)</a:t>
                </a:r>
              </a:p>
              <a:p>
                <a:pPr algn="ctr"/>
                <a:endParaRPr lang="en-US" sz="2200" dirty="0"/>
              </a:p>
              <a:p>
                <a:pPr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𝑐</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𝑑</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latin typeface="Times New Roman" pitchFamily="18" charset="0"/>
                    <a:cs typeface="Times New Roman" pitchFamily="18" charset="0"/>
                  </a:rPr>
                  <a:t>(9)</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voltages at node </a:t>
                </a:r>
                <a14:m>
                  <m:oMath xmlns:m="http://schemas.openxmlformats.org/officeDocument/2006/math">
                    <m:r>
                      <a:rPr lang="en-US" i="1" dirty="0" smtClean="0">
                        <a:latin typeface="Cambria Math"/>
                      </a:rPr>
                      <m:t>𝑚</m:t>
                    </m:r>
                  </m:oMath>
                </a14:m>
                <a:r>
                  <a:rPr lang="en-US" dirty="0" smtClean="0"/>
                  <a:t> </a:t>
                </a:r>
                <a:r>
                  <a:rPr lang="en-US" sz="2400" dirty="0" smtClean="0">
                    <a:latin typeface="Times New Roman" pitchFamily="18" charset="0"/>
                    <a:cs typeface="Times New Roman" pitchFamily="18" charset="0"/>
                  </a:rPr>
                  <a:t>as a function of the voltages at node </a:t>
                </a:r>
                <a14:m>
                  <m:oMath xmlns:m="http://schemas.openxmlformats.org/officeDocument/2006/math">
                    <m:r>
                      <a:rPr lang="en-US" i="1" dirty="0" smtClean="0">
                        <a:latin typeface="Cambria Math"/>
                      </a:rPr>
                      <m:t>𝑛</m:t>
                    </m:r>
                    <m:r>
                      <a:rPr lang="en-US" i="1" dirty="0" smtClean="0">
                        <a:latin typeface="Cambria Math"/>
                      </a:rPr>
                      <m:t> </m:t>
                    </m:r>
                  </m:oMath>
                </a14:m>
                <a:r>
                  <a:rPr lang="en-US" sz="2400" dirty="0" smtClean="0">
                    <a:latin typeface="Times New Roman" pitchFamily="18" charset="0"/>
                    <a:cs typeface="Times New Roman" pitchFamily="18" charset="0"/>
                  </a:rPr>
                  <a:t>and the </a:t>
                </a:r>
                <a:r>
                  <a:rPr lang="en-US" sz="2400" dirty="0">
                    <a:latin typeface="Times New Roman" pitchFamily="18" charset="0"/>
                    <a:cs typeface="Times New Roman" pitchFamily="18" charset="0"/>
                  </a:rPr>
                  <a:t>currents</a:t>
                </a:r>
                <a:r>
                  <a:rPr lang="en-US" sz="2400" dirty="0" smtClean="0">
                    <a:latin typeface="Times New Roman" pitchFamily="18" charset="0"/>
                    <a:cs typeface="Times New Roman" pitchFamily="18" charset="0"/>
                  </a:rPr>
                  <a:t> at node</a:t>
                </a:r>
                <a:r>
                  <a:rPr lang="en-US" dirty="0" smtClean="0"/>
                  <a:t> </a:t>
                </a:r>
                <a14:m>
                  <m:oMath xmlns:m="http://schemas.openxmlformats.org/officeDocument/2006/math">
                    <m:r>
                      <a:rPr lang="en-US" i="1" dirty="0" smtClean="0">
                        <a:latin typeface="Cambria Math"/>
                      </a:rPr>
                      <m:t>𝑚</m:t>
                    </m:r>
                  </m:oMath>
                </a14:m>
                <a:r>
                  <a:rPr lang="en-US" dirty="0" smtClean="0"/>
                  <a:t> </a:t>
                </a:r>
                <a:r>
                  <a:rPr lang="en-US" sz="2400" dirty="0" smtClean="0">
                    <a:latin typeface="Times New Roman" pitchFamily="18" charset="0"/>
                    <a:cs typeface="Times New Roman" pitchFamily="18" charset="0"/>
                  </a:rPr>
                  <a:t>are given by:</a:t>
                </a:r>
              </a:p>
              <a:p>
                <a:pPr marL="0" lvl="2"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𝐴</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𝐵</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t>	</a:t>
                </a:r>
                <a:r>
                  <a:rPr lang="en-US" sz="2200" dirty="0" smtClean="0">
                    <a:latin typeface="Times New Roman" pitchFamily="18" charset="0"/>
                    <a:cs typeface="Times New Roman" pitchFamily="18" charset="0"/>
                  </a:rPr>
                  <a:t>(10)</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09310"/>
              </a:xfrm>
              <a:prstGeom prst="rect">
                <a:avLst/>
              </a:prstGeom>
              <a:blipFill rotWithShape="1">
                <a:blip r:embed="rId3"/>
                <a:stretch>
                  <a:fillRect l="-867" t="-1032" r="-200" b="-103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99" y="1342370"/>
            <a:ext cx="4910469" cy="1605622"/>
          </a:xfrm>
          <a:prstGeom prst="rect">
            <a:avLst/>
          </a:prstGeom>
        </p:spPr>
      </p:pic>
    </p:spTree>
    <p:extLst>
      <p:ext uri="{BB962C8B-B14F-4D97-AF65-F5344CB8AC3E}">
        <p14:creationId xmlns:p14="http://schemas.microsoft.com/office/powerpoint/2010/main" val="12301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2" end="1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35052123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40175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Generalized Matrices </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401753"/>
              </a:xfrm>
              <a:prstGeom prst="rect">
                <a:avLst/>
              </a:prstGeom>
              <a:blipFill rotWithShape="1">
                <a:blip r:embed="rId3"/>
                <a:stretch>
                  <a:fillRect l="-867" t="-95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4599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73" y="647812"/>
            <a:ext cx="9144000" cy="5940088"/>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a:t>
            </a:r>
            <a:r>
              <a:rPr lang="en-US" sz="2400" dirty="0" err="1" smtClean="0">
                <a:latin typeface="Times New Roman" pitchFamily="18" charset="0"/>
                <a:cs typeface="Times New Roman" pitchFamily="18" charset="0"/>
              </a:rPr>
              <a:t>untransposed</a:t>
            </a:r>
            <a:r>
              <a:rPr lang="en-US" sz="2400" dirty="0" smtClean="0">
                <a:latin typeface="Times New Roman" pitchFamily="18" charset="0"/>
                <a:cs typeface="Times New Roman" pitchFamily="18" charset="0"/>
              </a:rPr>
              <a:t>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29043870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740307"/>
          </a:xfrm>
          <a:prstGeom prst="rect">
            <a:avLst/>
          </a:prstGeom>
          <a:noFill/>
        </p:spPr>
        <p:txBody>
          <a:bodyPr wrap="square" rtlCol="0">
            <a:spAutoFit/>
          </a:bodyPr>
          <a:lstStyle/>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342900" lvl="2" indent="-342900">
              <a:buFont typeface="Wingdings" pitchFamily="2" charset="2"/>
              <a:buChar char="Ø"/>
            </a:pPr>
            <a:endParaRPr lang="en-US" sz="2400" dirty="0">
              <a:solidFill>
                <a:schemeClr val="tx1"/>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Vb</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Vc</a:t>
            </a:r>
            <a:r>
              <a:rPr lang="en-US" sz="2400" dirty="0">
                <a:latin typeface="Times New Roman" pitchFamily="18" charset="0"/>
                <a:cs typeface="Times New Roman" pitchFamily="18" charset="0"/>
              </a:rPr>
              <a:t>. 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solidFill>
                <a:schemeClr val="tx1"/>
              </a:solidFill>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76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2677656"/>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r>
              <a:rPr lang="en-US" sz="2400" dirty="0" err="1">
                <a:latin typeface="Times New Roman" pitchFamily="18" charset="0"/>
              </a:rPr>
              <a:t>V</a:t>
            </a:r>
            <a:r>
              <a:rPr lang="en-US" sz="2400" baseline="-25000" dirty="0" err="1">
                <a:latin typeface="Times New Roman" pitchFamily="18" charset="0"/>
              </a:rPr>
              <a:t>a</a:t>
            </a:r>
            <a:r>
              <a:rPr lang="en-US" sz="2400" dirty="0">
                <a:latin typeface="Times New Roman" pitchFamily="18" charset="0"/>
              </a:rPr>
              <a:t>, </a:t>
            </a:r>
            <a:r>
              <a:rPr lang="en-US" sz="2400" dirty="0" err="1">
                <a:latin typeface="Times New Roman" pitchFamily="18" charset="0"/>
              </a:rPr>
              <a:t>V</a:t>
            </a:r>
            <a:r>
              <a:rPr lang="en-US" sz="2400" baseline="-25000" dirty="0" err="1">
                <a:latin typeface="Times New Roman" pitchFamily="18" charset="0"/>
              </a:rPr>
              <a:t>b</a:t>
            </a:r>
            <a:r>
              <a:rPr lang="en-US" sz="2400" dirty="0">
                <a:latin typeface="Times New Roman" pitchFamily="18" charset="0"/>
              </a:rPr>
              <a:t>, and </a:t>
            </a:r>
            <a:r>
              <a:rPr lang="en-US" sz="2400" dirty="0" err="1">
                <a:latin typeface="Times New Roman" pitchFamily="18" charset="0"/>
              </a:rPr>
              <a:t>V</a:t>
            </a:r>
            <a:r>
              <a:rPr lang="en-US" sz="2400" baseline="-25000" dirty="0" err="1">
                <a:latin typeface="Times New Roman" pitchFamily="18" charset="0"/>
              </a:rPr>
              <a:t>c</a:t>
            </a:r>
            <a:r>
              <a:rPr lang="en-US" sz="2400" dirty="0">
                <a:latin typeface="Times New Roman" pitchFamily="18" charset="0"/>
              </a:rPr>
              <a:t> are V</a:t>
            </a:r>
            <a:r>
              <a:rPr lang="en-US" sz="2400" baseline="-25000" dirty="0">
                <a:latin typeface="Times New Roman" pitchFamily="18" charset="0"/>
              </a:rPr>
              <a:t>a1</a:t>
            </a:r>
            <a:r>
              <a:rPr lang="en-US" sz="2400" dirty="0">
                <a:latin typeface="Times New Roman" pitchFamily="18" charset="0"/>
              </a:rPr>
              <a:t>, V</a:t>
            </a:r>
            <a:r>
              <a:rPr lang="en-US" sz="2400" baseline="-25000" dirty="0">
                <a:latin typeface="Times New Roman" pitchFamily="18" charset="0"/>
              </a:rPr>
              <a:t>b1</a:t>
            </a:r>
            <a:r>
              <a:rPr lang="en-US" sz="2400" dirty="0">
                <a:latin typeface="Times New Roman" pitchFamily="18" charset="0"/>
              </a:rPr>
              <a:t>, and V</a:t>
            </a:r>
            <a:r>
              <a:rPr lang="en-US" sz="2400" baseline="-25000" dirty="0">
                <a:latin typeface="Times New Roman" pitchFamily="18" charset="0"/>
              </a:rPr>
              <a:t>c1</a:t>
            </a:r>
            <a:r>
              <a:rPr lang="en-US" sz="2400" dirty="0">
                <a:latin typeface="Times New Roman" pitchFamily="18" charset="0"/>
              </a:rPr>
              <a:t>, respectively. Similarly, the negative-sequence components are V</a:t>
            </a:r>
            <a:r>
              <a:rPr lang="en-US" sz="2400" baseline="-25000" dirty="0">
                <a:latin typeface="Times New Roman" pitchFamily="18" charset="0"/>
              </a:rPr>
              <a:t>a2</a:t>
            </a:r>
            <a:r>
              <a:rPr lang="en-US" sz="2400" dirty="0">
                <a:latin typeface="Times New Roman" pitchFamily="18" charset="0"/>
              </a:rPr>
              <a:t>, V</a:t>
            </a:r>
            <a:r>
              <a:rPr lang="en-US" sz="2400" baseline="-25000" dirty="0">
                <a:latin typeface="Times New Roman" pitchFamily="18" charset="0"/>
              </a:rPr>
              <a:t>b2</a:t>
            </a:r>
            <a:r>
              <a:rPr lang="en-US" sz="2400" dirty="0">
                <a:latin typeface="Times New Roman" pitchFamily="18" charset="0"/>
              </a:rPr>
              <a:t>, and V</a:t>
            </a:r>
            <a:r>
              <a:rPr lang="en-US" sz="2400" baseline="-25000" dirty="0">
                <a:latin typeface="Times New Roman" pitchFamily="18" charset="0"/>
              </a:rPr>
              <a:t>c2</a:t>
            </a:r>
            <a:r>
              <a:rPr lang="en-US" sz="2400" dirty="0">
                <a:latin typeface="Times New Roman" pitchFamily="18" charset="0"/>
              </a:rPr>
              <a:t>, and the zero-sequence components are V</a:t>
            </a:r>
            <a:r>
              <a:rPr lang="en-US" sz="2400" baseline="-25000" dirty="0">
                <a:latin typeface="Times New Roman" pitchFamily="18" charset="0"/>
              </a:rPr>
              <a:t>a0</a:t>
            </a:r>
            <a:r>
              <a:rPr lang="en-US" sz="2400" dirty="0">
                <a:latin typeface="Times New Roman" pitchFamily="18" charset="0"/>
              </a:rPr>
              <a:t>, V</a:t>
            </a:r>
            <a:r>
              <a:rPr lang="en-US" sz="2400" baseline="-25000" dirty="0">
                <a:latin typeface="Times New Roman" pitchFamily="18" charset="0"/>
              </a:rPr>
              <a:t>b0</a:t>
            </a:r>
            <a:r>
              <a:rPr lang="en-US" sz="2400" dirty="0">
                <a:latin typeface="Times New Roman" pitchFamily="18" charset="0"/>
              </a:rPr>
              <a:t>, and V</a:t>
            </a:r>
            <a:r>
              <a:rPr lang="en-US" sz="2400" baseline="-25000" dirty="0">
                <a:latin typeface="Times New Roman" pitchFamily="18" charset="0"/>
              </a:rPr>
              <a:t>c0</a:t>
            </a:r>
            <a:r>
              <a:rPr lang="en-US" sz="2400" dirty="0">
                <a:latin typeface="Times New Roman" pitchFamily="18" charset="0"/>
              </a:rPr>
              <a:t>, respectively </a:t>
            </a:r>
          </a:p>
          <a:p>
            <a:pPr marL="342900" lvl="2" indent="-342900">
              <a:buFont typeface="Wingdings" pitchFamily="2" charset="2"/>
              <a:buChar char="Ø"/>
            </a:pPr>
            <a:endParaRPr lang="en-US" sz="2400" dirty="0">
              <a:solidFill>
                <a:schemeClr val="tx1"/>
              </a:solidFill>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pSp>
        <p:nvGrpSpPr>
          <p:cNvPr id="5" name="Group 4"/>
          <p:cNvGrpSpPr/>
          <p:nvPr/>
        </p:nvGrpSpPr>
        <p:grpSpPr>
          <a:xfrm>
            <a:off x="76200" y="2920959"/>
            <a:ext cx="8991600" cy="2711450"/>
            <a:chOff x="152400" y="3962400"/>
            <a:chExt cx="8610600" cy="2711450"/>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sp>
            <p:nvSpPr>
              <p:cNvPr id="30" name="Arc 10"/>
              <p:cNvSpPr>
                <a:spLocks noChangeAspect="1"/>
              </p:cNvSpPr>
              <p:nvPr/>
            </p:nvSpPr>
            <p:spPr bwMode="auto">
              <a:xfrm rot="477705">
                <a:off x="870" y="2725"/>
                <a:ext cx="173" cy="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sp>
            <p:nvSpPr>
              <p:cNvPr id="23" name="Arc 18"/>
              <p:cNvSpPr>
                <a:spLocks noChangeAspect="1"/>
              </p:cNvSpPr>
              <p:nvPr/>
            </p:nvSpPr>
            <p:spPr bwMode="auto">
              <a:xfrm rot="477705">
                <a:off x="3264" y="1248"/>
                <a:ext cx="288"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9"/>
            <p:cNvGrpSpPr>
              <a:grpSpLocks noChangeAspect="1"/>
            </p:cNvGrpSpPr>
            <p:nvPr/>
          </p:nvGrpSpPr>
          <p:grpSpPr bwMode="auto">
            <a:xfrm>
              <a:off x="6934200" y="4343400"/>
              <a:ext cx="1828800" cy="1371600"/>
              <a:chOff x="4608" y="1200"/>
              <a:chExt cx="1152" cy="864"/>
            </a:xfrm>
          </p:grpSpPr>
          <p:sp>
            <p:nvSpPr>
              <p:cNvPr id="15" name="Line 20"/>
              <p:cNvSpPr>
                <a:spLocks noChangeAspect="1" noChangeShapeType="1"/>
              </p:cNvSpPr>
              <p:nvPr/>
            </p:nvSpPr>
            <p:spPr bwMode="auto">
              <a:xfrm flipV="1">
                <a:off x="4608" y="15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21"/>
              <p:cNvSpPr txBox="1">
                <a:spLocks noChangeAspect="1" noChangeArrowheads="1"/>
              </p:cNvSpPr>
              <p:nvPr/>
            </p:nvSpPr>
            <p:spPr bwMode="auto">
              <a:xfrm>
                <a:off x="4715" y="1200"/>
                <a:ext cx="10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gr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Negative-sequence</a:t>
              </a:r>
            </a:p>
            <a:p>
              <a:pPr algn="ctr"/>
              <a:r>
                <a:rPr lang="en-US" sz="1200" i="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sp>
          <p:nvSpPr>
            <p:cNvPr id="14" name="Text Box 26"/>
            <p:cNvSpPr txBox="1">
              <a:spLocks noChangeArrowheads="1"/>
            </p:cNvSpPr>
            <p:nvPr/>
          </p:nvSpPr>
          <p:spPr bwMode="auto">
            <a:xfrm>
              <a:off x="288925" y="6399213"/>
              <a:ext cx="7940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dirty="0">
                  <a:latin typeface="Times New Roman" pitchFamily="18" charset="0"/>
                </a:rPr>
                <a:t>Fig: Three sets of balanced </a:t>
              </a:r>
              <a:r>
                <a:rPr lang="en-US" sz="1200" dirty="0" err="1">
                  <a:latin typeface="Times New Roman" pitchFamily="18" charset="0"/>
                </a:rPr>
                <a:t>phasors</a:t>
              </a:r>
              <a:r>
                <a:rPr lang="en-US" sz="1200" dirty="0">
                  <a:latin typeface="Times New Roman" pitchFamily="18" charset="0"/>
                </a:rPr>
                <a:t> which are the symmetrical components of three unbalanced </a:t>
              </a:r>
              <a:r>
                <a:rPr lang="en-US" sz="1200" dirty="0" err="1">
                  <a:latin typeface="Times New Roman" pitchFamily="18" charset="0"/>
                </a:rPr>
                <a:t>phasors</a:t>
              </a:r>
              <a:endParaRPr lang="en-US" sz="1200" dirty="0">
                <a:latin typeface="Times New Roman" pitchFamily="18" charset="0"/>
              </a:endParaRPr>
            </a:p>
          </p:txBody>
        </p:sp>
      </p:grpSp>
      <p:sp>
        <p:nvSpPr>
          <p:cNvPr id="31" name="TextBox 30"/>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799138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0" y="732388"/>
            <a:ext cx="91439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400" i="0" dirty="0">
                <a:latin typeface="Times New Roman" pitchFamily="18" charset="0"/>
              </a:rPr>
              <a:t>Since each of the original unbalanced </a:t>
            </a:r>
            <a:r>
              <a:rPr lang="en-US" sz="2400" i="0" dirty="0" err="1">
                <a:latin typeface="Times New Roman" pitchFamily="18" charset="0"/>
              </a:rPr>
              <a:t>phasors</a:t>
            </a:r>
            <a:r>
              <a:rPr lang="en-US" sz="2400" i="0" dirty="0">
                <a:latin typeface="Times New Roman" pitchFamily="18" charset="0"/>
              </a:rPr>
              <a:t> is the sum of its </a:t>
            </a:r>
            <a:endParaRPr lang="en-US" sz="2400" i="0" dirty="0" smtClean="0">
              <a:latin typeface="Times New Roman" pitchFamily="18" charset="0"/>
            </a:endParaRPr>
          </a:p>
          <a:p>
            <a:r>
              <a:rPr lang="en-US" sz="2400" i="0" dirty="0" smtClean="0">
                <a:latin typeface="Times New Roman" pitchFamily="18" charset="0"/>
              </a:rPr>
              <a:t>components, the original </a:t>
            </a:r>
            <a:r>
              <a:rPr lang="en-US" sz="2400" i="0" dirty="0" err="1" smtClean="0">
                <a:latin typeface="Times New Roman" pitchFamily="18" charset="0"/>
              </a:rPr>
              <a:t>phasors</a:t>
            </a:r>
            <a:r>
              <a:rPr lang="en-US" sz="2400" i="0" dirty="0" smtClean="0">
                <a:latin typeface="Times New Roman" pitchFamily="18" charset="0"/>
              </a:rPr>
              <a:t> expressed in terms of their </a:t>
            </a:r>
            <a:br>
              <a:rPr lang="en-US" sz="2400" i="0" dirty="0" smtClean="0">
                <a:latin typeface="Times New Roman" pitchFamily="18" charset="0"/>
              </a:rPr>
            </a:br>
            <a:r>
              <a:rPr lang="en-US" sz="2400" i="0" dirty="0" smtClean="0">
                <a:latin typeface="Times New Roman" pitchFamily="18" charset="0"/>
              </a:rPr>
              <a:t>components are</a:t>
            </a:r>
            <a:endParaRPr lang="en-US" sz="2400" i="0" dirty="0">
              <a:latin typeface="Times New Roman" pitchFamily="18" charset="0"/>
            </a:endParaRPr>
          </a:p>
        </p:txBody>
      </p:sp>
      <p:grpSp>
        <p:nvGrpSpPr>
          <p:cNvPr id="34" name="Group 6"/>
          <p:cNvGrpSpPr>
            <a:grpSpLocks/>
          </p:cNvGrpSpPr>
          <p:nvPr/>
        </p:nvGrpSpPr>
        <p:grpSpPr bwMode="auto">
          <a:xfrm>
            <a:off x="76200" y="3545035"/>
            <a:ext cx="8992237" cy="1330456"/>
            <a:chOff x="138" y="1640"/>
            <a:chExt cx="5296" cy="719"/>
          </a:xfrm>
        </p:grpSpPr>
        <p:sp>
          <p:nvSpPr>
            <p:cNvPr id="36" name="Text Box 4"/>
            <p:cNvSpPr txBox="1">
              <a:spLocks noChangeArrowheads="1"/>
            </p:cNvSpPr>
            <p:nvPr/>
          </p:nvSpPr>
          <p:spPr bwMode="auto">
            <a:xfrm>
              <a:off x="138" y="1640"/>
              <a:ext cx="5296" cy="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The number of unknown quantities can be reduced by expressing </a:t>
              </a:r>
              <a:endParaRPr lang="en-US" sz="2400" i="0" dirty="0" smtClean="0">
                <a:latin typeface="Times New Roman" pitchFamily="18" charset="0"/>
              </a:endParaRPr>
            </a:p>
            <a:p>
              <a:r>
                <a:rPr lang="en-US" sz="2400" i="0" dirty="0" smtClean="0">
                  <a:latin typeface="Times New Roman" pitchFamily="18" charset="0"/>
                </a:rPr>
                <a:t>each </a:t>
              </a:r>
              <a:r>
                <a:rPr lang="en-US" sz="2400" i="0" dirty="0">
                  <a:latin typeface="Times New Roman" pitchFamily="18" charset="0"/>
                </a:rPr>
                <a:t>component of </a:t>
              </a:r>
              <a:r>
                <a:rPr lang="en-US" sz="2400" dirty="0" err="1" smtClean="0">
                  <a:latin typeface="Times New Roman" pitchFamily="18" charset="0"/>
                </a:rPr>
                <a:t>V</a:t>
              </a:r>
              <a:r>
                <a:rPr lang="en-US" sz="2400" baseline="-25000" dirty="0" err="1" smtClean="0">
                  <a:latin typeface="Times New Roman" pitchFamily="18" charset="0"/>
                </a:rPr>
                <a:t>b</a:t>
              </a:r>
              <a:r>
                <a:rPr lang="en-US" sz="2400" i="0" baseline="-25000" dirty="0" smtClean="0">
                  <a:latin typeface="Times New Roman" pitchFamily="18" charset="0"/>
                </a:rPr>
                <a:t> </a:t>
              </a:r>
              <a:r>
                <a:rPr lang="en-US" sz="2400" i="0" dirty="0">
                  <a:latin typeface="Times New Roman" pitchFamily="18" charset="0"/>
                </a:rPr>
                <a:t>and </a:t>
              </a:r>
              <a:r>
                <a:rPr lang="en-US" sz="2400" dirty="0" err="1">
                  <a:latin typeface="Times New Roman" pitchFamily="18" charset="0"/>
                </a:rPr>
                <a:t>V</a:t>
              </a:r>
              <a:r>
                <a:rPr lang="en-US" sz="2400" baseline="-25000" dirty="0" err="1">
                  <a:latin typeface="Times New Roman" pitchFamily="18" charset="0"/>
                </a:rPr>
                <a:t>c</a:t>
              </a:r>
              <a:r>
                <a:rPr lang="en-US" sz="2400" i="0" dirty="0">
                  <a:latin typeface="Times New Roman" pitchFamily="18" charset="0"/>
                </a:rPr>
                <a:t> as the product of </a:t>
              </a:r>
              <a:r>
                <a:rPr lang="en-US" sz="2400" dirty="0" err="1">
                  <a:latin typeface="Times New Roman" pitchFamily="18" charset="0"/>
                </a:rPr>
                <a:t>V</a:t>
              </a:r>
              <a:r>
                <a:rPr lang="en-US" sz="2400" baseline="-25000" dirty="0" err="1">
                  <a:latin typeface="Times New Roman" pitchFamily="18" charset="0"/>
                </a:rPr>
                <a:t>a</a:t>
              </a:r>
              <a:r>
                <a:rPr lang="en-US" sz="24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3686870857"/>
                </p:ext>
              </p:extLst>
            </p:nvPr>
          </p:nvGraphicFramePr>
          <p:xfrm>
            <a:off x="1080" y="2020"/>
            <a:ext cx="800" cy="257"/>
          </p:xfrm>
          <a:graphic>
            <a:graphicData uri="http://schemas.openxmlformats.org/presentationml/2006/ole">
              <mc:AlternateContent xmlns:mc="http://schemas.openxmlformats.org/markup-compatibility/2006">
                <mc:Choice xmlns:v="urn:schemas-microsoft-com:vml" Requires="v">
                  <p:oleObj spid="_x0000_s8194"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1080" y="2020"/>
                          <a:ext cx="800"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3573279742"/>
              </p:ext>
            </p:extLst>
          </p:nvPr>
        </p:nvGraphicFramePr>
        <p:xfrm>
          <a:off x="2743200" y="4875490"/>
          <a:ext cx="2973898" cy="1628493"/>
        </p:xfrm>
        <a:graphic>
          <a:graphicData uri="http://schemas.openxmlformats.org/presentationml/2006/ole">
            <mc:AlternateContent xmlns:mc="http://schemas.openxmlformats.org/markup-compatibility/2006">
              <mc:Choice xmlns:v="urn:schemas-microsoft-com:vml" Requires="v">
                <p:oleObj spid="_x0000_s8195"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2743200" y="4875490"/>
                        <a:ext cx="2973898" cy="16284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302982128"/>
              </p:ext>
            </p:extLst>
          </p:nvPr>
        </p:nvGraphicFramePr>
        <p:xfrm>
          <a:off x="2662710" y="1795771"/>
          <a:ext cx="2292981" cy="1389741"/>
        </p:xfrm>
        <a:graphic>
          <a:graphicData uri="http://schemas.openxmlformats.org/presentationml/2006/ole">
            <mc:AlternateContent xmlns:mc="http://schemas.openxmlformats.org/markup-compatibility/2006">
              <mc:Choice xmlns:v="urn:schemas-microsoft-com:vml" Requires="v">
                <p:oleObj spid="_x0000_s8196"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2662710" y="1795771"/>
                        <a:ext cx="2292981" cy="1389741"/>
                      </a:xfrm>
                      <a:prstGeom prst="rect">
                        <a:avLst/>
                      </a:prstGeom>
                      <a:noFill/>
                      <a:ln>
                        <a:noFill/>
                      </a:ln>
                      <a:effectLst/>
                    </p:spPr>
                  </p:pic>
                </p:oleObj>
              </mc:Fallback>
            </mc:AlternateContent>
          </a:graphicData>
        </a:graphic>
      </p:graphicFrame>
      <p:sp>
        <p:nvSpPr>
          <p:cNvPr id="39" name="TextBox 38"/>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805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12" name="TextBox 1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4052741875"/>
              </p:ext>
            </p:extLst>
          </p:nvPr>
        </p:nvGraphicFramePr>
        <p:xfrm>
          <a:off x="304800" y="1879600"/>
          <a:ext cx="2578100" cy="1397000"/>
        </p:xfrm>
        <a:graphic>
          <a:graphicData uri="http://schemas.openxmlformats.org/presentationml/2006/ole">
            <mc:AlternateContent xmlns:mc="http://schemas.openxmlformats.org/markup-compatibility/2006">
              <mc:Choice xmlns:v="urn:schemas-microsoft-com:vml" Requires="v">
                <p:oleObj spid="_x0000_s9218"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304800" y="1879600"/>
                        <a:ext cx="25781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3"/>
          <p:cNvSpPr txBox="1">
            <a:spLocks noChangeArrowheads="1"/>
          </p:cNvSpPr>
          <p:nvPr/>
        </p:nvSpPr>
        <p:spPr bwMode="auto">
          <a:xfrm>
            <a:off x="330192" y="1062335"/>
            <a:ext cx="5989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0" dirty="0">
                <a:latin typeface="Times New Roman" pitchFamily="18" charset="0"/>
              </a:rPr>
              <a:t>Symmetrical component equations for voltages</a:t>
            </a:r>
          </a:p>
        </p:txBody>
      </p:sp>
      <p:sp>
        <p:nvSpPr>
          <p:cNvPr id="18" name="Text Box 4"/>
          <p:cNvSpPr txBox="1">
            <a:spLocks noChangeArrowheads="1"/>
          </p:cNvSpPr>
          <p:nvPr/>
        </p:nvSpPr>
        <p:spPr bwMode="auto">
          <a:xfrm>
            <a:off x="3009909" y="2163031"/>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graphicFrame>
        <p:nvGraphicFramePr>
          <p:cNvPr id="19" name="Object 3"/>
          <p:cNvGraphicFramePr>
            <a:graphicFrameLocks noChangeAspect="1"/>
          </p:cNvGraphicFramePr>
          <p:nvPr>
            <p:extLst>
              <p:ext uri="{D42A27DB-BD31-4B8C-83A1-F6EECF244321}">
                <p14:modId xmlns:p14="http://schemas.microsoft.com/office/powerpoint/2010/main" val="3242858060"/>
              </p:ext>
            </p:extLst>
          </p:nvPr>
        </p:nvGraphicFramePr>
        <p:xfrm>
          <a:off x="4724418" y="1843103"/>
          <a:ext cx="4165600" cy="1346200"/>
        </p:xfrm>
        <a:graphic>
          <a:graphicData uri="http://schemas.openxmlformats.org/presentationml/2006/ole">
            <mc:AlternateContent xmlns:mc="http://schemas.openxmlformats.org/markup-compatibility/2006">
              <mc:Choice xmlns:v="urn:schemas-microsoft-com:vml" Requires="v">
                <p:oleObj spid="_x0000_s9219"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724418" y="1843103"/>
                        <a:ext cx="41656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AutoShape 12"/>
          <p:cNvSpPr>
            <a:spLocks noChangeArrowheads="1"/>
          </p:cNvSpPr>
          <p:nvPr/>
        </p:nvSpPr>
        <p:spPr bwMode="auto">
          <a:xfrm>
            <a:off x="3276609" y="2624696"/>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5"/>
          <p:cNvSpPr txBox="1">
            <a:spLocks noChangeArrowheads="1"/>
          </p:cNvSpPr>
          <p:nvPr/>
        </p:nvSpPr>
        <p:spPr bwMode="auto">
          <a:xfrm>
            <a:off x="1134551" y="3903179"/>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2716116038"/>
              </p:ext>
            </p:extLst>
          </p:nvPr>
        </p:nvGraphicFramePr>
        <p:xfrm>
          <a:off x="2034664" y="4049229"/>
          <a:ext cx="2057400" cy="1346200"/>
        </p:xfrm>
        <a:graphic>
          <a:graphicData uri="http://schemas.openxmlformats.org/presentationml/2006/ole">
            <mc:AlternateContent xmlns:mc="http://schemas.openxmlformats.org/markup-compatibility/2006">
              <mc:Choice xmlns:v="urn:schemas-microsoft-com:vml" Requires="v">
                <p:oleObj spid="_x0000_s9220"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034664" y="4049229"/>
                        <a:ext cx="20574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236736631"/>
              </p:ext>
            </p:extLst>
          </p:nvPr>
        </p:nvGraphicFramePr>
        <p:xfrm>
          <a:off x="4352414" y="4009542"/>
          <a:ext cx="2489200" cy="1346200"/>
        </p:xfrm>
        <a:graphic>
          <a:graphicData uri="http://schemas.openxmlformats.org/presentationml/2006/ole">
            <mc:AlternateContent xmlns:mc="http://schemas.openxmlformats.org/markup-compatibility/2006">
              <mc:Choice xmlns:v="urn:schemas-microsoft-com:vml" Requires="v">
                <p:oleObj spid="_x0000_s9221"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352414" y="4009542"/>
                        <a:ext cx="24892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188720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12" name="TextBox 1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919729789"/>
              </p:ext>
            </p:extLst>
          </p:nvPr>
        </p:nvGraphicFramePr>
        <p:xfrm>
          <a:off x="2133600" y="1025098"/>
          <a:ext cx="4584700" cy="1346200"/>
        </p:xfrm>
        <a:graphic>
          <a:graphicData uri="http://schemas.openxmlformats.org/presentationml/2006/ole">
            <mc:AlternateContent xmlns:mc="http://schemas.openxmlformats.org/markup-compatibility/2006">
              <mc:Choice xmlns:v="urn:schemas-microsoft-com:vml" Requires="v">
                <p:oleObj spid="_x0000_s10242"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133600" y="1025098"/>
                        <a:ext cx="45847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9"/>
          <p:cNvSpPr txBox="1">
            <a:spLocks noChangeArrowheads="1"/>
          </p:cNvSpPr>
          <p:nvPr/>
        </p:nvSpPr>
        <p:spPr bwMode="auto">
          <a:xfrm>
            <a:off x="8467" y="5105400"/>
            <a:ext cx="9144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r>
              <a:rPr lang="en-US" sz="2400" dirty="0" err="1" smtClean="0">
                <a:latin typeface="Times New Roman" pitchFamily="18" charset="0"/>
              </a:rPr>
              <a:t>V</a:t>
            </a:r>
            <a:r>
              <a:rPr lang="en-US" sz="2400" baseline="-25000" dirty="0" err="1" smtClean="0">
                <a:latin typeface="Times New Roman" pitchFamily="18" charset="0"/>
              </a:rPr>
              <a:t>ab</a:t>
            </a:r>
            <a:r>
              <a:rPr lang="en-US" sz="2400" i="0" dirty="0">
                <a:latin typeface="Times New Roman" pitchFamily="18" charset="0"/>
              </a:rPr>
              <a:t>, </a:t>
            </a:r>
            <a:r>
              <a:rPr lang="en-US" sz="2400" dirty="0" err="1">
                <a:latin typeface="Times New Roman" pitchFamily="18" charset="0"/>
              </a:rPr>
              <a:t>V</a:t>
            </a:r>
            <a:r>
              <a:rPr lang="en-US" sz="2400" baseline="-25000" dirty="0" err="1">
                <a:latin typeface="Times New Roman" pitchFamily="18" charset="0"/>
              </a:rPr>
              <a:t>bc</a:t>
            </a:r>
            <a:r>
              <a:rPr lang="en-US" sz="2400" i="0" dirty="0">
                <a:latin typeface="Times New Roman" pitchFamily="18" charset="0"/>
              </a:rPr>
              <a:t>, and </a:t>
            </a:r>
            <a:r>
              <a:rPr lang="en-US" sz="2400" dirty="0" err="1" smtClean="0">
                <a:latin typeface="Times New Roman" pitchFamily="18" charset="0"/>
              </a:rPr>
              <a:t>V</a:t>
            </a:r>
            <a:r>
              <a:rPr lang="en-US" sz="2400" baseline="-25000" dirty="0" err="1" smtClean="0">
                <a:latin typeface="Times New Roman" pitchFamily="18" charset="0"/>
              </a:rPr>
              <a:t>ca</a:t>
            </a:r>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8836201"/>
              </p:ext>
            </p:extLst>
          </p:nvPr>
        </p:nvGraphicFramePr>
        <p:xfrm>
          <a:off x="2705100" y="2527303"/>
          <a:ext cx="2844800" cy="2374900"/>
        </p:xfrm>
        <a:graphic>
          <a:graphicData uri="http://schemas.openxmlformats.org/presentationml/2006/ole">
            <mc:AlternateContent xmlns:mc="http://schemas.openxmlformats.org/markup-compatibility/2006">
              <mc:Choice xmlns:v="urn:schemas-microsoft-com:vml" Requires="v">
                <p:oleObj spid="_x0000_s10243" name="Equation" r:id="rId6" imgW="2844720" imgH="2374560" progId="Equation.DSMT4">
                  <p:embed/>
                </p:oleObj>
              </mc:Choice>
              <mc:Fallback>
                <p:oleObj name="Equation" r:id="rId6" imgW="2844720" imgH="2374560" progId="Equation.DSMT4">
                  <p:embed/>
                  <p:pic>
                    <p:nvPicPr>
                      <p:cNvPr id="0" name=""/>
                      <p:cNvPicPr>
                        <a:picLocks noChangeAspect="1" noChangeArrowheads="1"/>
                      </p:cNvPicPr>
                      <p:nvPr/>
                    </p:nvPicPr>
                    <p:blipFill>
                      <a:blip r:embed="rId7"/>
                      <a:srcRect/>
                      <a:stretch>
                        <a:fillRect/>
                      </a:stretch>
                    </p:blipFill>
                    <p:spPr bwMode="auto">
                      <a:xfrm>
                        <a:off x="2705100" y="2527303"/>
                        <a:ext cx="2844800" cy="237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591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577081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p>
          <a:p>
            <a:pPr marL="342900" lvl="2" indent="-342900">
              <a:buFont typeface="Arial" pitchFamily="34" charset="0"/>
              <a:buChar char="•"/>
            </a:pPr>
            <a:endParaRPr lang="en-US" sz="1100" dirty="0" smtClean="0"/>
          </a:p>
          <a:p>
            <a:pPr marL="457200" lvl="4"/>
            <a:endParaRPr lang="en-US" sz="2000" dirty="0" smtClean="0">
              <a:latin typeface="Times New Roman" pitchFamily="18" charset="0"/>
              <a:cs typeface="Times New Roman" pitchFamily="18" charset="0"/>
            </a:endParaRPr>
          </a:p>
          <a:p>
            <a:pPr marL="457200" lvl="4"/>
            <a:r>
              <a:rPr lang="en-US" sz="2400" b="1" u="sng" dirty="0" smtClean="0">
                <a:latin typeface="Times New Roman" pitchFamily="18" charset="0"/>
                <a:cs typeface="Times New Roman" pitchFamily="18" charset="0"/>
              </a:rPr>
              <a:t>1. The </a:t>
            </a:r>
            <a:r>
              <a:rPr lang="en-US" sz="2400" b="1" u="sng" dirty="0">
                <a:latin typeface="Times New Roman" pitchFamily="18" charset="0"/>
                <a:cs typeface="Times New Roman" pitchFamily="18" charset="0"/>
              </a:rPr>
              <a:t>Delta-Grounded Wye Step Down Connection</a:t>
            </a:r>
          </a:p>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a:latin typeface="Times New Roman" pitchFamily="18" charset="0"/>
                <a:cs typeface="Times New Roman" pitchFamily="18" charset="0"/>
              </a:rPr>
              <a:t>used in a distribution substation serving a four-wire wye feeder </a:t>
            </a:r>
            <a:r>
              <a:rPr lang="en-US" sz="2400" dirty="0" smtClean="0">
                <a:latin typeface="Times New Roman" pitchFamily="18" charset="0"/>
                <a:cs typeface="Times New Roman" pitchFamily="18" charset="0"/>
              </a:rPr>
              <a:t>system.</a:t>
            </a: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t>
            </a:r>
            <a:r>
              <a:rPr lang="en-US" sz="2400" dirty="0">
                <a:latin typeface="Times New Roman" pitchFamily="18" charset="0"/>
                <a:cs typeface="Times New Roman" pitchFamily="18" charset="0"/>
              </a:rPr>
              <a:t>application is to provide service to a load that is primarily single-phase, since three single-phase circuits are </a:t>
            </a:r>
            <a:r>
              <a:rPr lang="en-US" sz="2400" dirty="0" smtClean="0">
                <a:latin typeface="Times New Roman" pitchFamily="18" charset="0"/>
                <a:cs typeface="Times New Roman" pitchFamily="18" charset="0"/>
              </a:rPr>
              <a:t>available.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4"/>
            <a:endParaRPr lang="en-US" sz="2400" b="1" u="sng" dirty="0" smtClean="0">
              <a:latin typeface="Times New Roman" pitchFamily="18" charset="0"/>
              <a:cs typeface="Times New Roman" pitchFamily="18" charset="0"/>
            </a:endParaRPr>
          </a:p>
          <a:p>
            <a:pPr marL="457200" lvl="4"/>
            <a:r>
              <a:rPr lang="en-US" sz="2400" b="1" u="sng" dirty="0" smtClean="0">
                <a:latin typeface="Times New Roman" pitchFamily="18" charset="0"/>
                <a:cs typeface="Times New Roman" pitchFamily="18" charset="0"/>
              </a:rPr>
              <a:t>2. The Ungrounded </a:t>
            </a:r>
            <a:r>
              <a:rPr lang="en-US" sz="2400" b="1" u="sng" dirty="0">
                <a:latin typeface="Times New Roman" pitchFamily="18" charset="0"/>
                <a:cs typeface="Times New Roman" pitchFamily="18" charset="0"/>
              </a:rPr>
              <a:t>Wye </a:t>
            </a:r>
            <a:r>
              <a:rPr lang="en-US" sz="2400" b="1" u="sng" dirty="0" smtClean="0">
                <a:latin typeface="Times New Roman" pitchFamily="18" charset="0"/>
                <a:cs typeface="Times New Roman" pitchFamily="18" charset="0"/>
              </a:rPr>
              <a:t>Delta Connection</a:t>
            </a:r>
            <a:endParaRPr lang="en-US" sz="2400" b="1" u="sng"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a:latin typeface="Times New Roman" pitchFamily="18" charset="0"/>
                <a:cs typeface="Times New Roman" pitchFamily="18" charset="0"/>
              </a:rPr>
              <a:t>used </a:t>
            </a:r>
            <a:r>
              <a:rPr lang="en-US" sz="2400" dirty="0" smtClean="0">
                <a:latin typeface="Times New Roman" pitchFamily="18" charset="0"/>
                <a:cs typeface="Times New Roman" pitchFamily="18" charset="0"/>
              </a:rPr>
              <a:t>to provide service to a combination of single-phase “lighting” load and three-phase “power” load such as an induction motor. </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6306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63401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endParaRPr lang="en-US" sz="1100" dirty="0" smtClean="0"/>
          </a:p>
          <a:p>
            <a:pPr marL="457200" lvl="4"/>
            <a:endParaRPr lang="en-US" sz="2000" dirty="0" smtClean="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3. The Grounded Wye-Grounded Wye Connection</a:t>
            </a:r>
          </a:p>
          <a:p>
            <a:pPr marL="342900" indent="-342900">
              <a:buFont typeface="Wingdings" pitchFamily="2" charset="2"/>
              <a:buChar char="Ø"/>
            </a:pPr>
            <a:r>
              <a:rPr lang="en-US" sz="2400" dirty="0" smtClean="0">
                <a:latin typeface="Times New Roman" pitchFamily="18" charset="0"/>
                <a:cs typeface="Times New Roman" pitchFamily="18" charset="0"/>
              </a:rPr>
              <a:t>Primarily used to supply single-phase and three-phase loads on four-wire </a:t>
            </a:r>
            <a:r>
              <a:rPr lang="en-US" sz="2400" dirty="0" err="1" smtClean="0">
                <a:latin typeface="Times New Roman" pitchFamily="18" charset="0"/>
                <a:cs typeface="Times New Roman" pitchFamily="18" charset="0"/>
              </a:rPr>
              <a:t>multigrounded</a:t>
            </a:r>
            <a:r>
              <a:rPr lang="en-US" sz="2400" dirty="0" smtClean="0">
                <a:latin typeface="Times New Roman" pitchFamily="18" charset="0"/>
                <a:cs typeface="Times New Roman" pitchFamily="18" charset="0"/>
              </a:rPr>
              <a:t> systems.</a:t>
            </a:r>
          </a:p>
          <a:p>
            <a:pPr lvl="1"/>
            <a:endParaRPr lang="en-US" sz="2400" b="1" u="sng" dirty="0" smtClean="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4. The </a:t>
            </a:r>
            <a:r>
              <a:rPr lang="en-US" sz="2400" b="1" u="sng" dirty="0">
                <a:latin typeface="Times New Roman" pitchFamily="18" charset="0"/>
                <a:cs typeface="Times New Roman" pitchFamily="18" charset="0"/>
              </a:rPr>
              <a:t>Delta-Delta  </a:t>
            </a:r>
            <a:r>
              <a:rPr lang="en-US" sz="2400" b="1" u="sng" dirty="0" smtClean="0">
                <a:latin typeface="Times New Roman" pitchFamily="18" charset="0"/>
                <a:cs typeface="Times New Roman" pitchFamily="18" charset="0"/>
              </a:rPr>
              <a:t>Connection</a:t>
            </a:r>
          </a:p>
          <a:p>
            <a:pPr marL="342900" indent="-342900">
              <a:buFont typeface="Wingdings" pitchFamily="2" charset="2"/>
              <a:buChar char="Ø"/>
            </a:pPr>
            <a:r>
              <a:rPr lang="en-US" sz="2400" dirty="0">
                <a:latin typeface="Times New Roman" pitchFamily="18" charset="0"/>
                <a:cs typeface="Times New Roman" pitchFamily="18" charset="0"/>
              </a:rPr>
              <a:t>Primarily used </a:t>
            </a:r>
            <a:r>
              <a:rPr lang="en-US" sz="2400" dirty="0" smtClean="0">
                <a:latin typeface="Times New Roman" pitchFamily="18" charset="0"/>
                <a:cs typeface="Times New Roman" pitchFamily="18" charset="0"/>
              </a:rPr>
              <a:t>on three-wire delta systems to provide service to a three-phase load or a combination of three-phase and single-phase loads.</a:t>
            </a:r>
          </a:p>
          <a:p>
            <a:pPr marL="342900" indent="-342900">
              <a:buFont typeface="Wingdings" pitchFamily="2" charset="2"/>
              <a:buChar char="Ø"/>
            </a:pPr>
            <a:endParaRPr lang="en-US" sz="2400" dirty="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5. Open </a:t>
            </a:r>
            <a:r>
              <a:rPr lang="en-US" sz="2400" b="1" u="sng" dirty="0">
                <a:latin typeface="Times New Roman" pitchFamily="18" charset="0"/>
                <a:cs typeface="Times New Roman" pitchFamily="18" charset="0"/>
              </a:rPr>
              <a:t>Wye-Open </a:t>
            </a:r>
            <a:r>
              <a:rPr lang="en-US" sz="2400" b="1" u="sng" dirty="0" smtClean="0">
                <a:latin typeface="Times New Roman" pitchFamily="18" charset="0"/>
                <a:cs typeface="Times New Roman" pitchFamily="18" charset="0"/>
              </a:rPr>
              <a:t>Delta</a:t>
            </a:r>
          </a:p>
          <a:p>
            <a:pPr marL="342900" indent="-342900">
              <a:buFont typeface="Wingdings" pitchFamily="2" charset="2"/>
              <a:buChar char="Ø"/>
            </a:pPr>
            <a:r>
              <a:rPr lang="en-US" sz="2400" dirty="0" smtClean="0">
                <a:latin typeface="Times New Roman" pitchFamily="18" charset="0"/>
                <a:cs typeface="Times New Roman" pitchFamily="18" charset="0"/>
              </a:rPr>
              <a:t>Another connection used to supply a combination of single-phase and three-phase loads. Commonly used when the three-phase load is small compared to the single-phase load.</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1900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39739941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512448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1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646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73" y="647812"/>
            <a:ext cx="9144000" cy="3539430"/>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reactances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 </a:t>
            </a:r>
          </a:p>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286000" y="3276600"/>
                <a:ext cx="6248400" cy="164327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𝑖𝑖</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𝑖𝑖</m:t>
                            </m:r>
                          </m:sub>
                        </m:sSub>
                      </m:num>
                      <m:den>
                        <m:sSub>
                          <m:sSubPr>
                            <m:ctrlPr>
                              <a:rPr lang="en-US" sz="2400" i="1">
                                <a:latin typeface="Cambria Math"/>
                              </a:rPr>
                            </m:ctrlPr>
                          </m:sSubPr>
                          <m:e>
                            <m:r>
                              <a:rPr lang="en-US" sz="2400" i="1">
                                <a:latin typeface="Cambria Math"/>
                              </a:rPr>
                              <m:t>𝐼</m:t>
                            </m:r>
                          </m:e>
                          <m:sub>
                            <m:r>
                              <a:rPr lang="en-US" sz="2400" i="1">
                                <a:latin typeface="Cambria Math"/>
                              </a:rPr>
                              <m:t>𝑖</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(3)</a:t>
                </a:r>
              </a:p>
              <a:p>
                <a:endParaRPr lang="en-US" sz="2400" dirty="0"/>
              </a:p>
              <a:p>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𝑖𝑛</m:t>
                            </m:r>
                          </m:sub>
                        </m:sSub>
                      </m:num>
                      <m:den>
                        <m:sSub>
                          <m:sSubPr>
                            <m:ctrlPr>
                              <a:rPr lang="en-US" sz="2400" i="1">
                                <a:latin typeface="Cambria Math"/>
                              </a:rPr>
                            </m:ctrlPr>
                          </m:sSubPr>
                          <m:e>
                            <m:r>
                              <a:rPr lang="en-US" sz="2400" i="1">
                                <a:latin typeface="Cambria Math"/>
                              </a:rPr>
                              <m:t>𝐼</m:t>
                            </m:r>
                          </m:e>
                          <m:sub>
                            <m:r>
                              <a:rPr lang="en-US" sz="2400" i="1">
                                <a:latin typeface="Cambria Math"/>
                              </a:rPr>
                              <m:t>𝑛</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286000" y="3276600"/>
                <a:ext cx="6248400" cy="1643270"/>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1" y="1358372"/>
            <a:ext cx="8853553" cy="5300246"/>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6924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1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TextBox 4"/>
          <p:cNvSpPr txBox="1"/>
          <p:nvPr/>
        </p:nvSpPr>
        <p:spPr>
          <a:xfrm>
            <a:off x="3429000" y="6216134"/>
            <a:ext cx="1879477"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4.0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0171434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8520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4.0,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𝐴𝐵</m:t>
                                  </m:r>
                                </m:sub>
                              </m:sSub>
                            </m:e>
                          </m:mr>
                          <m:mr>
                            <m:e>
                              <m:sSub>
                                <m:sSubPr>
                                  <m:ctrlPr>
                                    <a:rPr lang="en-US" sz="2400" i="1">
                                      <a:latin typeface="Cambria Math"/>
                                    </a:rPr>
                                  </m:ctrlPr>
                                </m:sSubPr>
                                <m:e>
                                  <m:r>
                                    <a:rPr lang="en-US" sz="2400" i="1">
                                      <a:latin typeface="Cambria Math"/>
                                    </a:rPr>
                                    <m:t>𝑉</m:t>
                                  </m:r>
                                </m:e>
                                <m:sub>
                                  <m:r>
                                    <a:rPr lang="en-US" sz="2400" i="1">
                                      <a:latin typeface="Cambria Math"/>
                                    </a:rPr>
                                    <m:t>𝐵𝐶</m:t>
                                  </m:r>
                                </m:sub>
                              </m:sSub>
                            </m:e>
                          </m:mr>
                          <m:mr>
                            <m:e>
                              <m:sSub>
                                <m:sSubPr>
                                  <m:ctrlPr>
                                    <a:rPr lang="en-US" sz="2400" i="1">
                                      <a:latin typeface="Cambria Math"/>
                                    </a:rPr>
                                  </m:ctrlPr>
                                </m:sSubPr>
                                <m:e>
                                  <m:r>
                                    <a:rPr lang="en-US" sz="2400" i="1">
                                      <a:latin typeface="Cambria Math"/>
                                    </a:rPr>
                                    <m:t>𝑉</m:t>
                                  </m:r>
                                </m:e>
                                <m:sub>
                                  <m:r>
                                    <a:rPr lang="en-US" sz="2400" i="1">
                                      <a:latin typeface="Cambria Math"/>
                                    </a:rPr>
                                    <m:t>𝐶𝐴</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(13)</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𝑉𝐿𝑁</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smtClean="0"/>
                  <a:t>     	</a:t>
                </a:r>
                <a:r>
                  <a:rPr lang="en-US" sz="2400" dirty="0" smtClean="0">
                    <a:latin typeface="Times New Roman" pitchFamily="18" charset="0"/>
                    <a:cs typeface="Times New Roman" pitchFamily="18" charset="0"/>
                  </a:rPr>
                  <a:t>(12)</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85201"/>
              </a:xfrm>
              <a:prstGeom prst="rect">
                <a:avLst/>
              </a:prstGeom>
              <a:blipFill rotWithShape="1">
                <a:blip r:embed="rId3"/>
                <a:stretch>
                  <a:fillRect l="-1000" t="-1036" r="-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9051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19060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0" lvl="2"/>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a:t>
                </a:r>
                <a:endParaRPr lang="en-US" sz="2400" dirty="0">
                  <a:latin typeface="Times New Roman" pitchFamily="18" charset="0"/>
                  <a:cs typeface="Times New Roman" pitchFamily="18" charset="0"/>
                </a:endParaRPr>
              </a:p>
              <a:p>
                <a:pPr marL="0" lvl="2"/>
                <a:r>
                  <a:rPr lang="en-US" sz="2400" dirty="0" smtClean="0"/>
                  <a:t>	</a:t>
                </a:r>
                <a:r>
                  <a:rPr lang="en-US" sz="2400" dirty="0">
                    <a:latin typeface="Times New Roman" pitchFamily="18" charset="0"/>
                    <a:cs typeface="Times New Roman" pitchFamily="18" charset="0"/>
                  </a:rPr>
                  <a:t>where</a:t>
                </a:r>
              </a:p>
              <a:p>
                <a:pPr marL="0" lvl="2" algn="ctr"/>
                <a14:m>
                  <m:oMath xmlns:m="http://schemas.openxmlformats.org/officeDocument/2006/math">
                    <m:d>
                      <m:dPr>
                        <m:begChr m:val="["/>
                        <m:endChr m:val="]"/>
                        <m:ctrlPr>
                          <a:rPr lang="en-US" sz="2400" i="1">
                            <a:latin typeface="Cambria Math"/>
                          </a:rPr>
                        </m:ctrlPr>
                      </m:dPr>
                      <m:e>
                        <m:r>
                          <a:rPr lang="en-US" sz="2400" i="1">
                            <a:latin typeface="Cambria Math"/>
                          </a:rPr>
                          <m:t>𝐴𝑉</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(15)</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190605"/>
              </a:xfrm>
              <a:prstGeom prst="rect">
                <a:avLst/>
              </a:prstGeom>
              <a:blipFill rotWithShape="1">
                <a:blip r:embed="rId3"/>
                <a:stretch>
                  <a:fillRect l="-867" t="-98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1341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21599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3110854"/>
                <a:ext cx="9144000" cy="461665"/>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(16)</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110854"/>
                <a:ext cx="9144000" cy="461665"/>
              </a:xfrm>
              <a:prstGeom prst="rect">
                <a:avLst/>
              </a:prstGeom>
              <a:blipFill rotWithShape="1">
                <a:blip r:embed="rId3"/>
                <a:stretch>
                  <a:fillRect t="-11842" b="-27632"/>
                </a:stretch>
              </a:blipFill>
            </p:spPr>
            <p:txBody>
              <a:bodyPr/>
              <a:lstStyle/>
              <a:p>
                <a:r>
                  <a:rPr lang="en-US">
                    <a:noFill/>
                  </a:rPr>
                  <a:t> </a:t>
                </a:r>
              </a:p>
            </p:txBody>
          </p:sp>
        </mc:Fallback>
      </mc:AlternateContent>
      <p:grpSp>
        <p:nvGrpSpPr>
          <p:cNvPr id="10" name="Group 9"/>
          <p:cNvGrpSpPr/>
          <p:nvPr/>
        </p:nvGrpSpPr>
        <p:grpSpPr>
          <a:xfrm>
            <a:off x="838200" y="4267200"/>
            <a:ext cx="7236833" cy="2084481"/>
            <a:chOff x="2333991" y="4267200"/>
            <a:chExt cx="4140942" cy="2084481"/>
          </a:xfrm>
        </p:grpSpPr>
        <mc:AlternateContent xmlns:mc="http://schemas.openxmlformats.org/markup-compatibility/2006" xmlns:a14="http://schemas.microsoft.com/office/drawing/2010/main">
          <mc:Choice Requires="a14">
            <p:sp>
              <p:nvSpPr>
                <p:cNvPr id="5" name="Rectangle 4"/>
                <p:cNvSpPr/>
                <p:nvPr/>
              </p:nvSpPr>
              <p:spPr>
                <a:xfrm>
                  <a:off x="3487030" y="4267200"/>
                  <a:ext cx="1800624" cy="2084481"/>
                </a:xfrm>
                <a:prstGeom prst="rect">
                  <a:avLst/>
                </a:prstGeom>
              </p:spPr>
              <p:txBody>
                <a:bodyPr wrap="none">
                  <a:spAutoFit/>
                </a:bodyPr>
                <a:lstStyle/>
                <a:p>
                  <a14:m>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dirty="0" smtClean="0"/>
                    <a:t>     </a:t>
                  </a:r>
                </a:p>
                <a:p>
                  <a:endParaRPr lang="en-US" sz="2400" dirty="0"/>
                </a:p>
                <a:p>
                  <a:r>
                    <a:rPr lang="en-US" sz="2400" dirty="0" smtClean="0"/>
                    <a:t>      </a:t>
                  </a:r>
                  <a14:m>
                    <m:oMath xmlns:m="http://schemas.openxmlformats.org/officeDocument/2006/math">
                      <m:sSub>
                        <m:sSubPr>
                          <m:ctrlPr>
                            <a:rPr lang="en-US" sz="2400" i="1">
                              <a:latin typeface="Cambria Math"/>
                            </a:rPr>
                          </m:ctrlPr>
                        </m:sSubPr>
                        <m:e>
                          <m:r>
                            <a:rPr lang="en-US" sz="2400" b="0" i="1" smtClean="0">
                              <a:latin typeface="Cambria Math"/>
                            </a:rPr>
                            <m:t>𝑎</m:t>
                          </m:r>
                        </m:e>
                        <m:sub>
                          <m:r>
                            <a:rPr lang="en-US" sz="2400" i="1">
                              <a:latin typeface="Cambria Math"/>
                            </a:rPr>
                            <m:t>𝑠</m:t>
                          </m:r>
                        </m:sub>
                      </m:sSub>
                      <m:r>
                        <a:rPr lang="en-US" sz="2400" i="1">
                          <a:latin typeface="Cambria Math"/>
                        </a:rPr>
                        <m:t>=1.0</m:t>
                      </m:r>
                      <m:r>
                        <a:rPr lang="en-US" sz="2400" i="1" smtClean="0">
                          <a:latin typeface="Cambria Math"/>
                        </a:rPr>
                        <m:t>∠</m:t>
                      </m:r>
                      <m:r>
                        <a:rPr lang="en-US" sz="2400" b="0" i="1" smtClean="0">
                          <a:latin typeface="Cambria Math"/>
                        </a:rPr>
                        <m:t> 120</m:t>
                      </m:r>
                    </m:oMath>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800624" cy="2084481"/>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a:t>
              </a:r>
              <a:endParaRPr lang="en-US" sz="24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0660253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0264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p>
              <a:p>
                <a:pPr marL="0" lvl="2" algn="ct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𝑉𝐿𝑁</m:t>
                                  </m:r>
                                </m:e>
                                <m:sub>
                                  <m:r>
                                    <a:rPr lang="en-US" sz="2400" i="1">
                                      <a:latin typeface="Cambria Math"/>
                                    </a:rPr>
                                    <m:t>0</m:t>
                                  </m:r>
                                </m:sub>
                              </m:sSub>
                            </m:e>
                          </m:mr>
                          <m:mr>
                            <m:e>
                              <m:sSub>
                                <m:sSubPr>
                                  <m:ctrlPr>
                                    <a:rPr lang="en-US" sz="2400" i="1">
                                      <a:latin typeface="Cambria Math"/>
                                    </a:rPr>
                                  </m:ctrlPr>
                                </m:sSubPr>
                                <m:e>
                                  <m:r>
                                    <a:rPr lang="en-US" sz="2400" i="1">
                                      <a:latin typeface="Cambria Math"/>
                                    </a:rPr>
                                    <m:t>𝑉𝐿𝑁</m:t>
                                  </m:r>
                                </m:e>
                                <m:sub>
                                  <m:r>
                                    <a:rPr lang="en-US" sz="2400" i="1">
                                      <a:latin typeface="Cambria Math"/>
                                    </a:rPr>
                                    <m:t>1</m:t>
                                  </m:r>
                                </m:sub>
                              </m:sSub>
                            </m:e>
                          </m:mr>
                          <m:mr>
                            <m:e>
                              <m:sSub>
                                <m:sSubPr>
                                  <m:ctrlPr>
                                    <a:rPr lang="en-US" sz="2400" i="1">
                                      <a:latin typeface="Cambria Math"/>
                                    </a:rPr>
                                  </m:ctrlPr>
                                </m:sSubPr>
                                <m:e>
                                  <m:r>
                                    <a:rPr lang="en-US" sz="2400" i="1">
                                      <a:latin typeface="Cambria Math"/>
                                    </a:rPr>
                                    <m:t>𝑉𝐿𝑁</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sSubSup>
                                <m:sSubSupPr>
                                  <m:ctrlPr>
                                    <a:rPr lang="en-US" sz="2400" i="1">
                                      <a:latin typeface="Cambria Math"/>
                                    </a:rPr>
                                  </m:ctrlPr>
                                </m:sSubSupPr>
                                <m:e>
                                  <m:r>
                                    <a:rPr lang="en-US" sz="2400" i="1">
                                      <a:latin typeface="Cambria Math"/>
                                    </a:rPr>
                                    <m:t>𝑡</m:t>
                                  </m:r>
                                </m:e>
                                <m:sub>
                                  <m:r>
                                    <a:rPr lang="en-US" sz="2400" i="1">
                                      <a:latin typeface="Cambria Math"/>
                                    </a:rPr>
                                    <m:t>𝑠</m:t>
                                  </m:r>
                                </m:sub>
                                <m:sup>
                                  <m:r>
                                    <a:rPr lang="en-US" sz="2400" i="1">
                                      <a:latin typeface="Cambria Math"/>
                                    </a:rPr>
                                    <m:t>∗</m:t>
                                  </m:r>
                                </m:sup>
                              </m:sSubSup>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𝑡</m:t>
                                  </m:r>
                                </m:e>
                                <m:sub>
                                  <m:r>
                                    <a:rPr lang="en-US" sz="2400" i="1">
                                      <a:latin typeface="Cambria Math"/>
                                    </a:rPr>
                                    <m:t>𝑠</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𝑉𝐿𝐿</m:t>
                                  </m:r>
                                </m:e>
                                <m:sub>
                                  <m:r>
                                    <a:rPr lang="en-US" sz="2400" i="1">
                                      <a:latin typeface="Cambria Math"/>
                                    </a:rPr>
                                    <m:t>0</m:t>
                                  </m:r>
                                </m:sub>
                              </m:sSub>
                            </m:e>
                          </m:mr>
                          <m:mr>
                            <m:e>
                              <m:sSub>
                                <m:sSubPr>
                                  <m:ctrlPr>
                                    <a:rPr lang="en-US" sz="2400" i="1">
                                      <a:latin typeface="Cambria Math"/>
                                    </a:rPr>
                                  </m:ctrlPr>
                                </m:sSubPr>
                                <m:e>
                                  <m:r>
                                    <a:rPr lang="en-US" sz="2400" i="1">
                                      <a:latin typeface="Cambria Math"/>
                                    </a:rPr>
                                    <m:t>𝑉𝐿𝐿</m:t>
                                  </m:r>
                                </m:e>
                                <m:sub>
                                  <m:r>
                                    <a:rPr lang="en-US" sz="2400" i="1">
                                      <a:latin typeface="Cambria Math"/>
                                    </a:rPr>
                                    <m:t>1</m:t>
                                  </m:r>
                                </m:sub>
                              </m:sSub>
                            </m:e>
                          </m:mr>
                          <m:mr>
                            <m:e>
                              <m:sSub>
                                <m:sSubPr>
                                  <m:ctrlPr>
                                    <a:rPr lang="en-US" sz="2400" i="1">
                                      <a:latin typeface="Cambria Math"/>
                                    </a:rPr>
                                  </m:ctrlPr>
                                </m:sSubPr>
                                <m:e>
                                  <m:r>
                                    <a:rPr lang="en-US" sz="2400" i="1">
                                      <a:latin typeface="Cambria Math"/>
                                    </a:rPr>
                                    <m:t>𝑉𝐿𝐿</m:t>
                                  </m:r>
                                </m:e>
                                <m:sub>
                                  <m:r>
                                    <a:rPr lang="en-US" sz="2400" i="1">
                                      <a:latin typeface="Cambria Math"/>
                                    </a:rPr>
                                    <m:t>2</m:t>
                                  </m:r>
                                </m:sub>
                              </m:sSub>
                            </m:e>
                          </m:mr>
                        </m:m>
                      </m:e>
                    </m:d>
                  </m:oMath>
                </a14:m>
                <a:r>
                  <a:rPr lang="en-US" sz="2400" dirty="0" smtClean="0"/>
                  <a:t>      			</a:t>
                </a:r>
                <a:r>
                  <a:rPr lang="en-US" sz="2400" dirty="0" smtClean="0">
                    <a:latin typeface="Times New Roman" pitchFamily="18" charset="0"/>
                    <a:cs typeface="Times New Roman" pitchFamily="18" charset="0"/>
                  </a:rPr>
                  <a:t>(18)</a:t>
                </a:r>
                <a:endParaRPr lang="en-US" sz="24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012</m:t>
                            </m:r>
                          </m:sub>
                        </m:sSub>
                      </m:e>
                    </m:d>
                    <m:r>
                      <a:rPr lang="en-US" sz="2400" i="1">
                        <a:latin typeface="Cambria Math"/>
                      </a:rPr>
                      <m:t>=</m:t>
                    </m:r>
                    <m:d>
                      <m:dPr>
                        <m:begChr m:val="["/>
                        <m:endChr m:val="]"/>
                        <m:ctrlPr>
                          <a:rPr lang="en-US" sz="2400" i="1">
                            <a:latin typeface="Cambria Math"/>
                          </a:rPr>
                        </m:ctrlPr>
                      </m:dPr>
                      <m:e>
                        <m:r>
                          <a:rPr lang="en-US" sz="2400" i="1">
                            <a:latin typeface="Cambria Math"/>
                          </a:rPr>
                          <m:t>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oMath>
                </a14:m>
                <a:r>
                  <a:rPr lang="en-US" sz="2400" dirty="0" smtClean="0">
                    <a:latin typeface="Times New Roman" pitchFamily="18" charset="0"/>
                    <a:cs typeface="Times New Roman" pitchFamily="18" charset="0"/>
                  </a:rPr>
                  <a:t>                </a:t>
                </a:r>
                <a:r>
                  <a:rPr lang="en-US" sz="2400" dirty="0" smtClean="0"/>
                  <a:t>			</a:t>
                </a:r>
                <a:r>
                  <a:rPr lang="en-US" sz="2400" dirty="0" smtClean="0">
                    <a:latin typeface="Times New Roman" pitchFamily="18" charset="0"/>
                    <a:cs typeface="Times New Roman" pitchFamily="18" charset="0"/>
                  </a:rPr>
                  <a:t>(19)</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𝑡</m:t>
                        </m:r>
                      </m:e>
                      <m:sub>
                        <m:r>
                          <a:rPr lang="en-US" sz="2400">
                            <a:latin typeface="Cambria Math"/>
                            <a:cs typeface="Times New Roman" pitchFamily="18" charset="0"/>
                          </a:rPr>
                          <m:t>𝑠</m:t>
                        </m:r>
                      </m:sub>
                    </m:sSub>
                    <m:r>
                      <a:rPr lang="en-US" sz="2400">
                        <a:latin typeface="Cambria Math"/>
                        <a:cs typeface="Times New Roman" pitchFamily="18" charset="0"/>
                      </a:rPr>
                      <m:t>=</m:t>
                    </m:r>
                    <m:f>
                      <m:fPr>
                        <m:ctrlPr>
                          <a:rPr lang="en-US" sz="2400" i="1">
                            <a:latin typeface="Cambria Math"/>
                            <a:cs typeface="Times New Roman" pitchFamily="18" charset="0"/>
                          </a:rPr>
                        </m:ctrlPr>
                      </m:fPr>
                      <m:num>
                        <m:r>
                          <a:rPr lang="en-US" sz="2400">
                            <a:latin typeface="Cambria Math"/>
                            <a:cs typeface="Times New Roman" pitchFamily="18" charset="0"/>
                          </a:rPr>
                          <m:t>1</m:t>
                        </m:r>
                      </m:num>
                      <m:den>
                        <m:rad>
                          <m:radPr>
                            <m:degHide m:val="on"/>
                            <m:ctrlPr>
                              <a:rPr lang="en-US" sz="2400" i="1">
                                <a:latin typeface="Cambria Math"/>
                                <a:cs typeface="Times New Roman" pitchFamily="18" charset="0"/>
                              </a:rPr>
                            </m:ctrlPr>
                          </m:radPr>
                          <m:deg/>
                          <m:e>
                            <m:r>
                              <a:rPr lang="en-US" sz="2400">
                                <a:latin typeface="Cambria Math"/>
                                <a:cs typeface="Times New Roman" pitchFamily="18" charset="0"/>
                              </a:rPr>
                              <m:t>3</m:t>
                            </m:r>
                          </m:e>
                        </m:rad>
                      </m:den>
                    </m:f>
                    <m:r>
                      <a:rPr lang="en-US" sz="2400" i="1" smtClean="0">
                        <a:latin typeface="Cambria Math"/>
                        <a:cs typeface="Times New Roman" pitchFamily="18" charset="0"/>
                      </a:rPr>
                      <m:t>∠</m:t>
                    </m:r>
                    <m:r>
                      <a:rPr lang="en-US" sz="2400" b="0" i="1" smtClean="0">
                        <a:latin typeface="Cambria Math"/>
                        <a:cs typeface="Times New Roman" pitchFamily="18" charset="0"/>
                      </a:rPr>
                      <m:t>30</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(20)</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02642"/>
              </a:xfrm>
              <a:prstGeom prst="rect">
                <a:avLst/>
              </a:prstGeom>
              <a:blipFill rotWithShape="1">
                <a:blip r:embed="rId3"/>
                <a:stretch>
                  <a:fillRect l="-867" t="-1033" r="-1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1860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092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012</m:t>
                            </m:r>
                          </m:sub>
                        </m:sSub>
                      </m:e>
                    </m:d>
                  </m:oMath>
                </a14:m>
                <a:r>
                  <a:rPr lang="en-US" sz="2400" dirty="0"/>
                  <a:t>	</a:t>
                </a:r>
                <a:r>
                  <a:rPr lang="en-US" sz="2400" dirty="0" smtClean="0"/>
                  <a:t>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r>
                          <a:rPr lang="en-US" sz="2400" i="1">
                            <a:latin typeface="Cambria Math"/>
                          </a:rPr>
                          <m:t>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oMath>
                </a14:m>
                <a:r>
                  <a:rPr lang="en-US" sz="2000" b="1" dirty="0">
                    <a:solidFill>
                      <a:srgbClr val="FF0000"/>
                    </a:solidFill>
                  </a:rPr>
                  <a:t>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09200"/>
              </a:xfrm>
              <a:prstGeom prst="rect">
                <a:avLst/>
              </a:prstGeom>
              <a:blipFill rotWithShape="1">
                <a:blip r:embed="rId3"/>
                <a:stretch>
                  <a:fillRect l="-867" t="-1106" r="-933" b="-154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064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2551" y="631883"/>
                <a:ext cx="9144000" cy="562404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b="0" i="1">
                                <a:solidFill>
                                  <a:schemeClr val="tx1"/>
                                </a:solidFill>
                                <a:latin typeface="Cambria Math"/>
                              </a:rPr>
                              <m:t>𝑉𝐿𝐿</m:t>
                            </m:r>
                          </m:e>
                          <m:sub>
                            <m:r>
                              <a:rPr lang="en-US" sz="2400" b="0" i="1">
                                <a:solidFill>
                                  <a:schemeClr val="tx1"/>
                                </a:solidFill>
                                <a:latin typeface="Cambria Math"/>
                              </a:rPr>
                              <m:t>𝐴𝐵𝐶</m:t>
                            </m:r>
                          </m:sub>
                        </m:sSub>
                      </m:e>
                    </m:d>
                  </m:oMath>
                </a14:m>
                <a:r>
                  <a:rPr lang="en-US" sz="2400" dirty="0" smtClean="0">
                    <a:solidFill>
                      <a:schemeClr val="tx1"/>
                    </a:solidFill>
                  </a:rPr>
                  <a:t>    			    	</a:t>
                </a:r>
                <a:r>
                  <a:rPr lang="en-US" sz="2400" dirty="0" smtClean="0">
                    <a:latin typeface="Times New Roman" pitchFamily="18" charset="0"/>
                    <a:cs typeface="Times New Roman" pitchFamily="18" charset="0"/>
                  </a:rPr>
                  <a:t>(23)</a:t>
                </a:r>
              </a:p>
              <a:p>
                <a:pPr marL="0" lvl="1" indent="-457200" algn="ctr"/>
                <a:r>
                  <a:rPr lang="en-US" sz="2400" dirty="0" smtClean="0">
                    <a:latin typeface="Times New Roman" pitchFamily="18" charset="0"/>
                    <a:cs typeface="Times New Roman" pitchFamily="18" charset="0"/>
                  </a:rPr>
                  <a:t>where </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r>
                          <a:rPr lang="en-US" sz="2400" i="1">
                            <a:latin typeface="Cambria Math"/>
                          </a:rPr>
                          <m:t>𝑊</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r>
                          <a:rPr lang="en-US" sz="2400" i="1">
                            <a:latin typeface="Cambria Math"/>
                          </a:rPr>
                          <m:t>𝑇</m:t>
                        </m:r>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
                      </m:e>
                    </m:d>
                  </m:oMath>
                </a14:m>
                <a:r>
                  <a:rPr lang="en-US" sz="2400" dirty="0" smtClean="0"/>
                  <a:t>    	</a:t>
                </a:r>
                <a:r>
                  <a:rPr lang="en-US" sz="2400" dirty="0" smtClean="0">
                    <a:latin typeface="Times New Roman" pitchFamily="18" charset="0"/>
                    <a:cs typeface="Times New Roman" pitchFamily="18" charset="0"/>
                  </a:rPr>
                  <a:t>(24)</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2551" y="631883"/>
                <a:ext cx="9144000" cy="5624040"/>
              </a:xfrm>
              <a:prstGeom prst="rect">
                <a:avLst/>
              </a:prstGeom>
              <a:blipFill rotWithShape="1">
                <a:blip r:embed="rId3"/>
                <a:stretch>
                  <a:fillRect l="-933" t="-1085" r="-4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1287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2551" y="631883"/>
                <a:ext cx="9144000" cy="48545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pPr marL="457200" lvl="3" algn="ctr"/>
                <a:endParaRPr lang="en-US" sz="2400" dirty="0"/>
              </a:p>
              <a:p>
                <a:pPr marL="0" lvl="2" algn="ctr"/>
                <a:r>
                  <a:rPr lang="en-US" sz="2400" dirty="0">
                    <a:latin typeface="Times New Roman" pitchFamily="18" charset="0"/>
                    <a:cs typeface="Times New Roman" pitchFamily="18" charset="0"/>
                  </a:rPr>
                  <a:t>where</a:t>
                </a:r>
                <a:r>
                  <a:rPr lang="en-US" sz="2400" b="1" dirty="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r>
                            <m:e>
                              <m:r>
                                <a:rPr lang="en-US" sz="2400" i="1">
                                  <a:latin typeface="Cambria Math"/>
                                </a:rPr>
                                <m:t>2</m:t>
                              </m:r>
                            </m:e>
                            <m:e>
                              <m:r>
                                <a:rPr lang="en-US" sz="2400" i="1">
                                  <a:latin typeface="Cambria Math"/>
                                </a:rPr>
                                <m:t>1</m:t>
                              </m:r>
                            </m:e>
                            <m:e>
                              <m:r>
                                <a:rPr lang="en-US" sz="2400" i="1">
                                  <a:latin typeface="Cambria Math"/>
                                </a:rPr>
                                <m:t>0</m:t>
                              </m:r>
                            </m:e>
                          </m:mr>
                        </m:m>
                      </m:e>
                    </m:d>
                  </m:oMath>
                </a14:m>
                <a:r>
                  <a:rPr lang="en-US" sz="2400" b="1" dirty="0">
                    <a:solidFill>
                      <a:srgbClr val="FF0000"/>
                    </a:solidFill>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i="1" dirty="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2551" y="631883"/>
                <a:ext cx="9144000" cy="4854599"/>
              </a:xfrm>
              <a:prstGeom prst="rect">
                <a:avLst/>
              </a:prstGeom>
              <a:blipFill rotWithShape="1">
                <a:blip r:embed="rId3"/>
                <a:stretch>
                  <a:fillRect l="-933" t="-1256" b="-201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5282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419005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457200" lvl="3" algn="ct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ideal secondary voltages as a function of the secondary line-to-ground voltages and the secondary line currents 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(27)</a:t>
                </a:r>
              </a:p>
              <a:p>
                <a:pPr marL="457200" lvl="3"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smtClean="0">
                            <a:solidFill>
                              <a:schemeClr val="tx1"/>
                            </a:solidFill>
                            <a:latin typeface="Cambria Math"/>
                          </a:rPr>
                        </m:ctrlPr>
                      </m:dPr>
                      <m:e>
                        <m:m>
                          <m:mPr>
                            <m:mcs>
                              <m:mc>
                                <m:mcPr>
                                  <m:count m:val="3"/>
                                  <m:mcJc m:val="center"/>
                                </m:mcPr>
                              </m:mc>
                            </m:mcs>
                            <m:ctrlPr>
                              <a:rPr lang="en-US" sz="2400" i="1">
                                <a:solidFill>
                                  <a:schemeClr val="tx1"/>
                                </a:solidFill>
                                <a:latin typeface="Cambria Math"/>
                              </a:rPr>
                            </m:ctrlPr>
                          </m:mPr>
                          <m:mr>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𝑎</m:t>
                                  </m:r>
                                </m:sub>
                              </m:sSub>
                            </m:e>
                            <m:e>
                              <m:r>
                                <a:rPr lang="en-US" sz="2400" b="0" i="1">
                                  <a:solidFill>
                                    <a:schemeClr val="tx1"/>
                                  </a:solidFill>
                                  <a:latin typeface="Cambria Math"/>
                                </a:rPr>
                                <m:t>0</m:t>
                              </m:r>
                            </m:e>
                            <m:e>
                              <m:r>
                                <a:rPr lang="en-US" sz="2400" b="0" i="1">
                                  <a:solidFill>
                                    <a:schemeClr val="tx1"/>
                                  </a:solidFill>
                                  <a:latin typeface="Cambria Math"/>
                                </a:rPr>
                                <m:t>0</m:t>
                              </m:r>
                            </m:e>
                          </m:mr>
                          <m:mr>
                            <m:e>
                              <m:r>
                                <a:rPr lang="en-US" sz="2400" b="0" i="1">
                                  <a:solidFill>
                                    <a:schemeClr val="tx1"/>
                                  </a:solidFill>
                                  <a:latin typeface="Cambria Math"/>
                                </a:rPr>
                                <m:t>0</m:t>
                              </m:r>
                            </m:e>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𝑏</m:t>
                                  </m:r>
                                </m:sub>
                              </m:sSub>
                            </m:e>
                            <m:e>
                              <m:r>
                                <a:rPr lang="en-US" sz="2400" b="0" i="1">
                                  <a:solidFill>
                                    <a:schemeClr val="tx1"/>
                                  </a:solidFill>
                                  <a:latin typeface="Cambria Math"/>
                                </a:rPr>
                                <m:t>0</m:t>
                              </m:r>
                            </m:e>
                          </m:mr>
                          <m:mr>
                            <m:e>
                              <m:r>
                                <a:rPr lang="en-US" sz="2400" b="0" i="1">
                                  <a:solidFill>
                                    <a:schemeClr val="tx1"/>
                                  </a:solidFill>
                                  <a:latin typeface="Cambria Math"/>
                                </a:rPr>
                                <m:t>0</m:t>
                              </m:r>
                            </m:e>
                            <m:e>
                              <m:r>
                                <a:rPr lang="en-US" sz="2400" b="0" i="1">
                                  <a:solidFill>
                                    <a:schemeClr val="tx1"/>
                                  </a:solidFill>
                                  <a:latin typeface="Cambria Math"/>
                                </a:rPr>
                                <m:t>0</m:t>
                              </m:r>
                            </m:e>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𝑐</m:t>
                                  </m:r>
                                </m:sub>
                              </m:sSub>
                            </m:e>
                          </m:mr>
                        </m:m>
                      </m:e>
                    </m:d>
                  </m:oMath>
                </a14:m>
                <a:r>
                  <a:rPr lang="en-US" sz="2400" dirty="0" smtClean="0">
                    <a:solidFill>
                      <a:schemeClr val="tx1"/>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28)</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4190058"/>
              </a:xfrm>
              <a:prstGeom prst="rect">
                <a:avLst/>
              </a:prstGeom>
              <a:blipFill rotWithShape="1">
                <a:blip r:embed="rId3"/>
                <a:stretch>
                  <a:fillRect l="-867" t="-145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6052150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TextBox 2"/>
              <p:cNvSpPr txBox="1"/>
              <p:nvPr/>
            </p:nvSpPr>
            <p:spPr>
              <a:xfrm>
                <a:off x="0" y="762000"/>
                <a:ext cx="9144000" cy="486716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Wye Step Down Connection</a:t>
                </a:r>
              </a:p>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endParaRPr lang="en-US" sz="2400" dirty="0" smtClean="0"/>
              </a:p>
              <a:p>
                <a:endParaRPr lang="en-US" sz="2400" dirty="0"/>
              </a:p>
              <a:p>
                <a:pPr lvl="1"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m:t>
                                  </m:r>
                                </m:sub>
                              </m:sSub>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m:t>
                                  </m:r>
                                </m:sub>
                              </m:sSub>
                            </m:e>
                          </m:m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𝑎</m:t>
                                  </m:r>
                                </m:sub>
                              </m:sSub>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(30)</a:t>
                </a:r>
                <a:endParaRPr lang="en-US" sz="24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0" y="762000"/>
                <a:ext cx="9144000" cy="4867166"/>
              </a:xfrm>
              <a:prstGeom prst="rect">
                <a:avLst/>
              </a:prstGeom>
              <a:blipFill rotWithShape="1">
                <a:blip r:embed="rId2"/>
                <a:stretch>
                  <a:fillRect l="-867" t="-1253"/>
                </a:stretch>
              </a:blipFill>
            </p:spPr>
            <p:txBody>
              <a:bodyPr/>
              <a:lstStyle/>
              <a:p>
                <a:r>
                  <a:rPr lang="en-US">
                    <a:noFill/>
                  </a:rPr>
                  <a:t> </a:t>
                </a:r>
              </a:p>
            </p:txBody>
          </p:sp>
        </mc:Fallback>
      </mc:AlternateContent>
    </p:spTree>
    <p:extLst>
      <p:ext uri="{BB962C8B-B14F-4D97-AF65-F5344CB8AC3E}">
        <p14:creationId xmlns:p14="http://schemas.microsoft.com/office/powerpoint/2010/main" val="2039522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66801"/>
            <a:ext cx="9144000" cy="3354765"/>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Assumptions</a:t>
            </a:r>
          </a:p>
          <a:p>
            <a:pPr marL="800100" lvl="1" indent="-342900">
              <a:buFont typeface="Wingdings" pitchFamily="2" charset="2"/>
              <a:buChar char="Ø"/>
            </a:pPr>
            <a:r>
              <a:rPr lang="en-US" sz="2400" dirty="0" smtClean="0">
                <a:latin typeface="Times New Roman" pitchFamily="18" charset="0"/>
                <a:cs typeface="Times New Roman" pitchFamily="18" charset="0"/>
              </a:rPr>
              <a:t>Inductive reactance will be at a frequency of 60 Hz.</a:t>
            </a:r>
          </a:p>
          <a:p>
            <a:pPr marL="800100" lvl="1" indent="-342900">
              <a:buFont typeface="Wingdings" pitchFamily="2" charset="2"/>
              <a:buChar char="Ø"/>
            </a:pPr>
            <a:r>
              <a:rPr lang="en-US" sz="2400" dirty="0" smtClean="0">
                <a:latin typeface="Times New Roman" pitchFamily="18" charset="0"/>
                <a:cs typeface="Times New Roman" pitchFamily="18" charset="0"/>
              </a:rPr>
              <a:t>Length of the conductor is one mile.</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7" name="Rectangle 6"/>
              <p:cNvSpPr/>
              <p:nvPr/>
            </p:nvSpPr>
            <p:spPr>
              <a:xfrm>
                <a:off x="1447800" y="4382106"/>
                <a:ext cx="6477000" cy="2380716"/>
              </a:xfrm>
              <a:prstGeom prst="rect">
                <a:avLst/>
              </a:prstGeom>
            </p:spPr>
            <p:txBody>
              <a:bodyPr wrap="square">
                <a:spAutoFit/>
              </a:bodyPr>
              <a:lstStyle/>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(6)</a:t>
                </a:r>
              </a:p>
              <a:p>
                <a:endParaRPr lang="en-US" sz="2400" dirty="0" smtClean="0">
                  <a:latin typeface="Times New Roman" pitchFamily="18" charset="0"/>
                  <a:cs typeface="Times New Roman" pitchFamily="18" charset="0"/>
                </a:endParaRPr>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a:t>
                </a:r>
                <a:endParaRPr lang="en-US" sz="2400" dirty="0">
                  <a:latin typeface="Times New Roman" pitchFamily="18" charset="0"/>
                  <a:cs typeface="Times New Roman" pitchFamily="18" charset="0"/>
                </a:endParaRPr>
              </a:p>
              <a:p>
                <a:endParaRPr lang="en-US" sz="2400" dirty="0" smtClean="0"/>
              </a:p>
              <a:p>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1447800" y="4382106"/>
                <a:ext cx="6477000" cy="2380716"/>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9326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b="0" i="1">
                                <a:solidFill>
                                  <a:schemeClr val="tx1"/>
                                </a:solidFill>
                                <a:latin typeface="Cambria Math"/>
                              </a:rPr>
                              <m:t>𝑉𝐿𝐿</m:t>
                            </m:r>
                          </m:e>
                          <m:sub>
                            <m:r>
                              <a:rPr lang="en-US" sz="2400" b="0" i="1">
                                <a:solidFill>
                                  <a:schemeClr val="tx1"/>
                                </a:solidFill>
                                <a:latin typeface="Cambria Math"/>
                              </a:rPr>
                              <m:t>𝐴𝐵𝐶</m:t>
                            </m:r>
                          </m:sub>
                        </m:sSub>
                      </m:e>
                    </m:d>
                  </m:oMath>
                </a14:m>
                <a:r>
                  <a:rPr lang="en-US" sz="2400" dirty="0" smtClean="0">
                    <a:solidFill>
                      <a:schemeClr val="tx1"/>
                    </a:solidFill>
                  </a:rPr>
                  <a:t>     	</a:t>
                </a:r>
                <a:r>
                  <a:rPr lang="en-US" sz="24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(32)</a:t>
                </a:r>
                <a:endParaRPr lang="en-US" sz="2400" dirty="0">
                  <a:latin typeface="Times New Roman" pitchFamily="18" charset="0"/>
                  <a:cs typeface="Times New Roman" pitchFamily="18" charset="0"/>
                </a:endParaRPr>
              </a:p>
              <a:p>
                <a:pPr marL="0" lvl="2"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smtClean="0">
                    <a:latin typeface="Times New Roman" pitchFamily="18" charset="0"/>
                    <a:cs typeface="Times New Roman" pitchFamily="18" charset="0"/>
                  </a:rPr>
                  <a:t>(33)</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93262"/>
              </a:xfrm>
              <a:prstGeom prst="rect">
                <a:avLst/>
              </a:prstGeom>
              <a:blipFill rotWithShape="1">
                <a:blip r:embed="rId3"/>
                <a:stretch>
                  <a:fillRect l="-867" t="-1089" r="-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1624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938" y="1361420"/>
                <a:ext cx="9134061" cy="4946932"/>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r>
                  <a:rPr lang="en-US" dirty="0" smtClean="0"/>
                  <a:t> </a:t>
                </a: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(34)</a:t>
                </a:r>
              </a:p>
              <a:p>
                <a:pPr marL="0" lvl="2" algn="ctr"/>
                <a:endParaRPr lang="en-US" sz="2400" dirty="0"/>
              </a:p>
              <a:p>
                <a:pPr marL="0" lvl="2" algn="ctr"/>
                <a:r>
                  <a:rPr lang="en-US" sz="2400" dirty="0">
                    <a:latin typeface="Times New Roman" pitchFamily="18" charset="0"/>
                    <a:cs typeface="Times New Roman" pitchFamily="18" charset="0"/>
                  </a:rPr>
                  <a:t>where</a:t>
                </a:r>
                <a:r>
                  <a:rPr lang="en-US" sz="24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b="1" dirty="0">
                    <a:solidFill>
                      <a:srgbClr val="FF0000"/>
                    </a:solidFill>
                  </a:rPr>
                  <a:t>     </a:t>
                </a:r>
                <a:r>
                  <a:rPr lang="en-US" sz="2400" b="1" dirty="0" smtClean="0">
                    <a:solidFill>
                      <a:srgbClr val="FF0000"/>
                    </a:solidFill>
                  </a:rPr>
                  <a:t>	</a:t>
                </a:r>
                <a:r>
                  <a:rPr lang="en-US" sz="24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b="1" dirty="0">
                    <a:solidFill>
                      <a:srgbClr val="FF0000"/>
                    </a:solidFill>
                  </a:rPr>
                  <a:t>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938" y="1361420"/>
                <a:ext cx="9134061" cy="4946932"/>
              </a:xfrm>
              <a:prstGeom prst="rect">
                <a:avLst/>
              </a:prstGeom>
              <a:blipFill rotWithShape="1">
                <a:blip r:embed="rId2"/>
                <a:stretch>
                  <a:fillRect l="-935"/>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1" y="838200"/>
            <a:ext cx="9143999"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Delta-Grounded Wye Step Down Connection</a:t>
            </a:r>
          </a:p>
        </p:txBody>
      </p:sp>
    </p:spTree>
    <p:extLst>
      <p:ext uri="{BB962C8B-B14F-4D97-AF65-F5344CB8AC3E}">
        <p14:creationId xmlns:p14="http://schemas.microsoft.com/office/powerpoint/2010/main" val="179700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05183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(37)</a:t>
                </a:r>
              </a:p>
              <a:p>
                <a:pPr marL="0" lvl="2" algn="ctr"/>
                <a:endParaRPr lang="en-US" sz="2400" dirty="0" smtClean="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051832"/>
              </a:xfrm>
              <a:prstGeom prst="rect">
                <a:avLst/>
              </a:prstGeom>
              <a:blipFill rotWithShape="1">
                <a:blip r:embed="rId3"/>
                <a:stretch>
                  <a:fillRect l="-867" t="-1206" b="-180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9967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533400"/>
            <a:ext cx="9144000" cy="258532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400"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r>
              <a:rPr lang="en-US" sz="2400" dirty="0" smtClean="0">
                <a:latin typeface="Times New Roman" pitchFamily="18" charset="0"/>
                <a:cs typeface="Times New Roman" pitchFamily="18" charset="0"/>
              </a:rPr>
              <a:t>Figure 5.0 shows the currents of the delta-grounded wye step down connection</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2819400"/>
            <a:ext cx="5829300" cy="3880182"/>
          </a:xfrm>
          <a:prstGeom prst="rect">
            <a:avLst/>
          </a:prstGeom>
        </p:spPr>
      </p:pic>
      <p:sp>
        <p:nvSpPr>
          <p:cNvPr id="5" name="TextBox 4"/>
          <p:cNvSpPr txBox="1"/>
          <p:nvPr/>
        </p:nvSpPr>
        <p:spPr>
          <a:xfrm>
            <a:off x="7467600" y="6324600"/>
            <a:ext cx="2209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282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40989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Applying Kirchhoff’s Current Law (KCL):</a:t>
                </a: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𝐴𝐶</m:t>
                                  </m:r>
                                </m:sub>
                              </m:sSub>
                            </m:e>
                          </m:mr>
                          <m:mr>
                            <m:e>
                              <m:sSub>
                                <m:sSubPr>
                                  <m:ctrlPr>
                                    <a:rPr lang="en-US" sz="2400" i="1">
                                      <a:latin typeface="Cambria Math"/>
                                    </a:rPr>
                                  </m:ctrlPr>
                                </m:sSubPr>
                                <m:e>
                                  <m:r>
                                    <a:rPr lang="en-US" sz="2400" i="1">
                                      <a:latin typeface="Cambria Math"/>
                                    </a:rPr>
                                    <m:t>𝐼</m:t>
                                  </m:r>
                                </m:e>
                                <m:sub>
                                  <m:r>
                                    <a:rPr lang="en-US" sz="2400" i="1">
                                      <a:latin typeface="Cambria Math"/>
                                    </a:rPr>
                                    <m:t>𝐵𝐴</m:t>
                                  </m:r>
                                </m:sub>
                              </m:sSub>
                            </m:e>
                          </m:mr>
                          <m:mr>
                            <m:e>
                              <m:sSub>
                                <m:sSubPr>
                                  <m:ctrlPr>
                                    <a:rPr lang="en-US" sz="2400" i="1">
                                      <a:latin typeface="Cambria Math"/>
                                    </a:rPr>
                                  </m:ctrlPr>
                                </m:sSubPr>
                                <m:e>
                                  <m:r>
                                    <a:rPr lang="en-US" sz="2400" i="1">
                                      <a:latin typeface="Cambria Math"/>
                                    </a:rPr>
                                    <m:t>𝐼</m:t>
                                  </m:r>
                                </m:e>
                                <m:sub>
                                  <m:r>
                                    <a:rPr lang="en-US" sz="2400" i="1">
                                      <a:latin typeface="Cambria Math"/>
                                    </a:rPr>
                                    <m:t>𝐶𝐵</m:t>
                                  </m:r>
                                </m:sub>
                              </m:sSub>
                            </m:e>
                          </m:mr>
                        </m:m>
                      </m:e>
                    </m:d>
                  </m:oMath>
                </a14:m>
                <a:r>
                  <a:rPr lang="en-US" sz="2400" dirty="0" smtClean="0"/>
                  <a:t>     	</a:t>
                </a:r>
                <a:r>
                  <a:rPr lang="en-US" sz="2400" dirty="0" smtClean="0">
                    <a:latin typeface="Times New Roman" pitchFamily="18" charset="0"/>
                    <a:cs typeface="Times New Roman" pitchFamily="18" charset="0"/>
                  </a:rPr>
                  <a:t>(38)</a:t>
                </a:r>
              </a:p>
              <a:p>
                <a:pPr marL="0" lvl="2" algn="ctr"/>
                <a:r>
                  <a:rPr lang="en-US" sz="2400" dirty="0" smtClean="0"/>
                  <a:t> </a:t>
                </a:r>
                <a:endParaRPr lang="en-US" sz="2400"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b="1" dirty="0" smtClean="0">
                    <a:solidFill>
                      <a:srgbClr val="FF0000"/>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39)</a:t>
                </a:r>
                <a:endParaRPr lang="en-US" sz="24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delta primary currents to the secondary line currents is given by:</a:t>
                </a: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𝐴𝐶</m:t>
                                  </m:r>
                                </m:sub>
                              </m:sSub>
                            </m:e>
                          </m:mr>
                          <m:mr>
                            <m:e>
                              <m:sSub>
                                <m:sSubPr>
                                  <m:ctrlPr>
                                    <a:rPr lang="en-US" sz="2400" i="1">
                                      <a:latin typeface="Cambria Math"/>
                                    </a:rPr>
                                  </m:ctrlPr>
                                </m:sSubPr>
                                <m:e>
                                  <m:r>
                                    <a:rPr lang="en-US" sz="2400" i="1">
                                      <a:latin typeface="Cambria Math"/>
                                    </a:rPr>
                                    <m:t>𝐼</m:t>
                                  </m:r>
                                </m:e>
                                <m:sub>
                                  <m:r>
                                    <a:rPr lang="en-US" sz="2400" i="1">
                                      <a:latin typeface="Cambria Math"/>
                                    </a:rPr>
                                    <m:t>𝐵𝐴</m:t>
                                  </m:r>
                                </m:sub>
                              </m:sSub>
                            </m:e>
                          </m:mr>
                          <m:mr>
                            <m:e>
                              <m:sSub>
                                <m:sSubPr>
                                  <m:ctrlPr>
                                    <a:rPr lang="en-US" sz="2400" i="1">
                                      <a:latin typeface="Cambria Math"/>
                                    </a:rPr>
                                  </m:ctrlPr>
                                </m:sSubPr>
                                <m:e>
                                  <m:r>
                                    <a:rPr lang="en-US" sz="2400" i="1">
                                      <a:latin typeface="Cambria Math"/>
                                    </a:rPr>
                                    <m:t>𝐼</m:t>
                                  </m:r>
                                </m:e>
                                <m:sub>
                                  <m:r>
                                    <a:rPr lang="en-US" sz="2400" i="1">
                                      <a:latin typeface="Cambria Math"/>
                                    </a:rPr>
                                    <m:t>𝐶𝐵</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(40)</a:t>
                </a:r>
                <a:endParaRPr lang="en-US" sz="2400" dirty="0">
                  <a:latin typeface="Times New Roman" pitchFamily="18" charset="0"/>
                  <a:cs typeface="Times New Roman" pitchFamily="18" charset="0"/>
                </a:endParaRPr>
              </a:p>
              <a:p>
                <a:pPr marL="457200" lvl="3"/>
                <a:endParaRPr lang="en-US" sz="2400"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(41)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0" lvl="2"/>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409896"/>
              </a:xfrm>
              <a:prstGeom prst="rect">
                <a:avLst/>
              </a:prstGeom>
              <a:blipFill rotWithShape="1">
                <a:blip r:embed="rId3"/>
                <a:stretch>
                  <a:fillRect l="-867" t="-95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41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872431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800100" lvl="3" indent="-342900">
                  <a:buFont typeface="Arial" pitchFamily="34" charset="0"/>
                  <a:buChar char="•"/>
                </a:pPr>
                <a:endParaRPr lang="en-US" sz="1200"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(42)</a:t>
                </a:r>
                <a:endParaRPr lang="en-US" sz="2400" dirty="0">
                  <a:latin typeface="Times New Roman" pitchFamily="18" charset="0"/>
                  <a:cs typeface="Times New Roman" pitchFamily="18" charset="0"/>
                </a:endParaRPr>
              </a:p>
              <a:p>
                <a:pPr marL="0" lvl="2" algn="ctr"/>
                <a:endParaRPr lang="en-US" sz="2400" dirty="0" smtClean="0"/>
              </a:p>
              <a:p>
                <a:pPr marL="0" lvl="2" algn="ctr"/>
                <a:r>
                  <a:rPr lang="en-US" sz="2400" dirty="0">
                    <a:latin typeface="Times New Roman" pitchFamily="18" charset="0"/>
                    <a:cs typeface="Times New Roman" pitchFamily="18" charset="0"/>
                  </a:rPr>
                  <a:t>where</a:t>
                </a:r>
                <a:r>
                  <a:rPr lang="en-US" sz="2400" dirty="0" smtClean="0"/>
                  <a:t> </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r>
                          <a:rPr lang="en-US" sz="2400" i="1">
                            <a:latin typeface="Cambria Math"/>
                          </a:rPr>
                          <m:t>𝐴𝐼</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(43)</a:t>
                </a:r>
                <a:endParaRPr lang="en-US" sz="2400" dirty="0">
                  <a:latin typeface="Times New Roman" pitchFamily="18" charset="0"/>
                  <a:cs typeface="Times New Roman" pitchFamily="18" charset="0"/>
                </a:endParaRPr>
              </a:p>
              <a:p>
                <a:pPr marL="0" lvl="2"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(44)</a:t>
                </a: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a:t>
                </a:r>
              </a:p>
              <a:p>
                <a:pPr marL="342900" lvl="2" indent="-342900">
                  <a:buFont typeface="Arial" pitchFamily="34" charset="0"/>
                  <a:buChar char="•"/>
                </a:pPr>
                <a:endParaRPr lang="en-US"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8724311"/>
              </a:xfrm>
              <a:prstGeom prst="rect">
                <a:avLst/>
              </a:prstGeom>
              <a:blipFill rotWithShape="1">
                <a:blip r:embed="rId3"/>
                <a:stretch>
                  <a:fillRect l="-867" t="-69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492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7710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800100" lvl="3" indent="-342900">
              <a:buFont typeface="Arial" pitchFamily="34" charset="0"/>
              <a:buChar char="•"/>
            </a:pPr>
            <a:endParaRPr lang="en-US" sz="1200" b="1" dirty="0" smtClean="0">
              <a:solidFill>
                <a:srgbClr val="FF0000"/>
              </a:solidFill>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equations derived here were for the step down connection.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the step up connection will be the same, except the connection between the transformer windings will be different, as will be the definition of the generalized matrices. </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8830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11817825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2322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p:txBody>
      </p:sp>
      <p:sp>
        <p:nvSpPr>
          <p:cNvPr id="6" name="TextBox 5"/>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8" name="Rectangle 7"/>
          <p:cNvSpPr/>
          <p:nvPr/>
        </p:nvSpPr>
        <p:spPr>
          <a:xfrm>
            <a:off x="0" y="914400"/>
            <a:ext cx="9144000" cy="563231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4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4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400" dirty="0" smtClean="0">
                <a:latin typeface="Times New Roman" pitchFamily="18" charset="0"/>
                <a:cs typeface="Times New Roman" pitchFamily="18" charset="0"/>
              </a:rPr>
              <a:t>motor.</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95410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800" dirty="0" smtClean="0">
              <a:latin typeface="Times New Roman" pitchFamily="18" charset="0"/>
              <a:cs typeface="Times New Roman" pitchFamily="18" charset="0"/>
            </a:endParaRPr>
          </a:p>
        </p:txBody>
      </p:sp>
      <p:sp>
        <p:nvSpPr>
          <p:cNvPr id="6" name="TextBox 5"/>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494180"/>
            <a:ext cx="7568692" cy="5246132"/>
          </a:xfrm>
          <a:prstGeom prst="rect">
            <a:avLst/>
          </a:prstGeom>
        </p:spPr>
      </p:pic>
      <p:sp>
        <p:nvSpPr>
          <p:cNvPr id="5" name="TextBox 4"/>
          <p:cNvSpPr txBox="1"/>
          <p:nvPr/>
        </p:nvSpPr>
        <p:spPr>
          <a:xfrm>
            <a:off x="6553200" y="6172200"/>
            <a:ext cx="1600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6.0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701" y="76200"/>
            <a:ext cx="9144000" cy="1569660"/>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sz="3200" dirty="0" smtClean="0">
              <a:solidFill>
                <a:srgbClr val="FF0000"/>
              </a:solidFill>
              <a:latin typeface="Times New Roman" pitchFamily="18" charset="0"/>
              <a:cs typeface="Times New Roman" pitchFamily="18" charset="0"/>
            </a:endParaRPr>
          </a:p>
          <a:p>
            <a:pPr marL="342900" indent="-342900"/>
            <a:endParaRPr lang="en-US" sz="2800" dirty="0" smtClean="0"/>
          </a:p>
          <a:p>
            <a:pPr marL="342900" indent="-342900"/>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295400"/>
            <a:ext cx="8474907" cy="3886200"/>
          </a:xfrm>
          <a:prstGeom prst="rect">
            <a:avLst/>
          </a:prstGeom>
        </p:spPr>
      </p:pic>
      <p:sp>
        <p:nvSpPr>
          <p:cNvPr id="3" name="TextBox 2"/>
          <p:cNvSpPr txBox="1"/>
          <p:nvPr/>
        </p:nvSpPr>
        <p:spPr>
          <a:xfrm>
            <a:off x="5791200" y="5791200"/>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88" y="1272102"/>
            <a:ext cx="89916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sp>
        <p:nvSpPr>
          <p:cNvPr id="3" name="TextBox 2"/>
          <p:cNvSpPr txBox="1"/>
          <p:nvPr/>
        </p:nvSpPr>
        <p:spPr>
          <a:xfrm>
            <a:off x="0" y="57510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000" dirty="0" smtClean="0"/>
          </a:p>
        </p:txBody>
      </p:sp>
      <p:sp>
        <p:nvSpPr>
          <p:cNvPr id="4" name="TextBox 3"/>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grpSp>
        <p:nvGrpSpPr>
          <p:cNvPr id="5" name="Group 4"/>
          <p:cNvGrpSpPr/>
          <p:nvPr/>
        </p:nvGrpSpPr>
        <p:grpSpPr>
          <a:xfrm>
            <a:off x="929780" y="1143000"/>
            <a:ext cx="7017303" cy="2587306"/>
            <a:chOff x="-785569" y="300831"/>
            <a:chExt cx="7876170" cy="2927565"/>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69" y="300831"/>
              <a:ext cx="4943264" cy="2927565"/>
            </a:xfrm>
            <a:prstGeom prst="rect">
              <a:avLst/>
            </a:prstGeom>
          </p:spPr>
        </p:pic>
        <p:sp>
          <p:nvSpPr>
            <p:cNvPr id="7" name="TextBox 6"/>
            <p:cNvSpPr txBox="1"/>
            <p:nvPr/>
          </p:nvSpPr>
          <p:spPr>
            <a:xfrm>
              <a:off x="4499801" y="679952"/>
              <a:ext cx="2590800" cy="448852"/>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7.0</a:t>
              </a:r>
              <a:endParaRPr lang="en-US" sz="2400" b="1"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8" name="Rectangle 7"/>
              <p:cNvSpPr/>
              <p:nvPr/>
            </p:nvSpPr>
            <p:spPr>
              <a:xfrm>
                <a:off x="762000" y="4648200"/>
                <a:ext cx="6934200" cy="1266180"/>
              </a:xfrm>
              <a:prstGeom prst="rect">
                <a:avLst/>
              </a:prstGeom>
            </p:spPr>
            <p:txBody>
              <a:bodyPr wrap="square">
                <a:spAutoFit/>
              </a:bodyPr>
              <a:lstStyle/>
              <a:p>
                <a:pPr marL="0" lvl="3" algn="ctr"/>
                <a:r>
                  <a:rPr lang="en-US" dirty="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762000" y="4648200"/>
                <a:ext cx="6934200" cy="126618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390312" y="6071541"/>
                <a:ext cx="7134688" cy="710259"/>
              </a:xfrm>
              <a:prstGeom prst="rect">
                <a:avLst/>
              </a:prstGeom>
            </p:spPr>
            <p:txBody>
              <a:bodyPr wrap="square">
                <a:spAutoFit/>
              </a:bodyPr>
              <a:lstStyle/>
              <a:p>
                <a:pPr marL="0" lvl="3" algn="ctr"/>
                <a:r>
                  <a:rPr lang="en-US" sz="2400" dirty="0">
                    <a:latin typeface="Times New Roman" pitchFamily="18" charset="0"/>
                    <a:cs typeface="Times New Roman" pitchFamily="18" charset="0"/>
                  </a:rPr>
                  <a:t>where</a:t>
                </a:r>
                <a:r>
                  <a:rPr lang="en-US" sz="2400" dirty="0"/>
                  <a:t>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𝑉𝐿𝑁</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a:t>     </a:t>
                </a:r>
                <a:r>
                  <a:rPr lang="en-US" sz="2400" dirty="0" smtClean="0"/>
                  <a:t>		</a:t>
                </a:r>
                <a:r>
                  <a:rPr lang="en-US" sz="2400" dirty="0" smtClean="0">
                    <a:latin typeface="Times New Roman" pitchFamily="18" charset="0"/>
                    <a:cs typeface="Times New Roman" pitchFamily="18" charset="0"/>
                  </a:rPr>
                  <a:t>(45)</a:t>
                </a:r>
                <a:endParaRPr lang="en-US" sz="24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390312" y="6071541"/>
                <a:ext cx="7134688" cy="710259"/>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272102"/>
                <a:ext cx="8991600" cy="4867166"/>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(46)</a:t>
                </a:r>
                <a:endParaRPr lang="en-US" sz="2400" dirty="0">
                  <a:latin typeface="Times New Roman" pitchFamily="18" charset="0"/>
                  <a:cs typeface="Times New Roman" pitchFamily="18" charset="0"/>
                </a:endParaRPr>
              </a:p>
              <a:p>
                <a:pPr marL="0" lvl="3" algn="ctr"/>
                <a:endParaRPr lang="en-US" sz="2400" dirty="0"/>
              </a:p>
              <a:p>
                <a:pPr marL="0" lvl="3" algn="ct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400" i="1">
                            <a:latin typeface="Cambria Math"/>
                            <a:cs typeface="Times New Roman" pitchFamily="18" charset="0"/>
                          </a:rPr>
                        </m:ctrlPr>
                      </m:dPr>
                      <m:e>
                        <m:m>
                          <m:mPr>
                            <m:mcs>
                              <m:mc>
                                <m:mcPr>
                                  <m:count m:val="1"/>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𝑏𝑎</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𝑐𝑏</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𝑎𝑐</m:t>
                                  </m:r>
                                </m:sub>
                              </m:sSub>
                            </m:e>
                          </m:mr>
                        </m:m>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m>
                          <m:mPr>
                            <m:mcs>
                              <m:mc>
                                <m:mcPr>
                                  <m:count m:val="3"/>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e>
                              <m:r>
                                <a:rPr lang="en-US" sz="2400">
                                  <a:latin typeface="Cambria Math"/>
                                  <a:cs typeface="Times New Roman" pitchFamily="18" charset="0"/>
                                </a:rPr>
                                <m:t>0</m:t>
                              </m:r>
                            </m:e>
                            <m:e>
                              <m:r>
                                <a:rPr lang="en-US" sz="2400">
                                  <a:latin typeface="Cambria Math"/>
                                  <a:cs typeface="Times New Roman" pitchFamily="18" charset="0"/>
                                </a:rPr>
                                <m:t>0</m:t>
                              </m:r>
                            </m:e>
                          </m:mr>
                          <m:mr>
                            <m:e>
                              <m:r>
                                <a:rPr lang="en-US" sz="2400">
                                  <a:latin typeface="Cambria Math"/>
                                  <a:cs typeface="Times New Roman" pitchFamily="18" charset="0"/>
                                </a:rPr>
                                <m:t>0</m:t>
                              </m:r>
                            </m:e>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e>
                              <m:r>
                                <a:rPr lang="en-US" sz="2400">
                                  <a:latin typeface="Cambria Math"/>
                                  <a:cs typeface="Times New Roman" pitchFamily="18" charset="0"/>
                                </a:rPr>
                                <m:t>0</m:t>
                              </m:r>
                            </m:e>
                          </m:mr>
                          <m:mr>
                            <m:e>
                              <m:r>
                                <a:rPr lang="en-US" sz="2400">
                                  <a:latin typeface="Cambria Math"/>
                                  <a:cs typeface="Times New Roman" pitchFamily="18" charset="0"/>
                                </a:rPr>
                                <m:t>0</m:t>
                              </m:r>
                            </m:e>
                            <m:e>
                              <m:r>
                                <a:rPr lang="en-US" sz="2400">
                                  <a:latin typeface="Cambria Math"/>
                                  <a:cs typeface="Times New Roman" pitchFamily="18" charset="0"/>
                                </a:rPr>
                                <m:t>0</m:t>
                              </m:r>
                            </m:e>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mr>
                        </m:m>
                      </m:e>
                    </m:d>
                    <m:d>
                      <m:dPr>
                        <m:begChr m:val="["/>
                        <m:endChr m:val="]"/>
                        <m:ctrlPr>
                          <a:rPr lang="en-US" sz="2400" i="1">
                            <a:latin typeface="Cambria Math"/>
                            <a:cs typeface="Times New Roman" pitchFamily="18" charset="0"/>
                          </a:rPr>
                        </m:ctrlPr>
                      </m:dPr>
                      <m:e>
                        <m:m>
                          <m:mPr>
                            <m:mcs>
                              <m:mc>
                                <m:mcPr>
                                  <m:count m:val="1"/>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𝐴</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𝐵</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𝐶</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(47)</a:t>
                </a:r>
                <a:endParaRPr lang="en-US" sz="2400" dirty="0">
                  <a:latin typeface="Times New Roman" pitchFamily="18" charset="0"/>
                  <a:cs typeface="Times New Roman" pitchFamily="18" charset="0"/>
                </a:endParaRPr>
              </a:p>
              <a:p>
                <a:pPr marL="0" lvl="3" algn="ctr">
                  <a:buFont typeface="Arial" pitchFamily="34" charset="0"/>
                  <a:buChar char="•"/>
                </a:pPr>
                <a:endParaRPr lang="en-US" sz="2400" dirty="0"/>
              </a:p>
              <a:p>
                <a:pPr marL="0" lvl="3" algn="ctr"/>
                <a:endParaRPr lang="en-US" sz="2400" i="1" dirty="0" smtClean="0">
                  <a:latin typeface="Cambria Math"/>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 (48)</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272102"/>
                <a:ext cx="8991600" cy="4867166"/>
              </a:xfrm>
              <a:prstGeom prst="rect">
                <a:avLst/>
              </a:prstGeom>
              <a:blipFill rotWithShape="1">
                <a:blip r:embed="rId2"/>
                <a:stretch>
                  <a:fillRect b="-1880"/>
                </a:stretch>
              </a:blipFill>
            </p:spPr>
            <p:txBody>
              <a:bodyPr/>
              <a:lstStyle/>
              <a:p>
                <a:r>
                  <a:rPr lang="en-US">
                    <a:noFill/>
                  </a:rPr>
                  <a:t> </a:t>
                </a:r>
              </a:p>
            </p:txBody>
          </p:sp>
        </mc:Fallback>
      </mc:AlternateContent>
      <p:sp>
        <p:nvSpPr>
          <p:cNvPr id="3" name="TextBox 2"/>
          <p:cNvSpPr txBox="1"/>
          <p:nvPr/>
        </p:nvSpPr>
        <p:spPr>
          <a:xfrm>
            <a:off x="0" y="57510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000" dirty="0" smtClean="0"/>
          </a:p>
        </p:txBody>
      </p:sp>
      <p:sp>
        <p:nvSpPr>
          <p:cNvPr id="4" name="TextBox 3"/>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48088" y="1272102"/>
            <a:ext cx="89916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2871015"/>
                <a:ext cx="8915400" cy="3697615"/>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𝑎𝑐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𝐼𝐷</m:t>
                                  </m:r>
                                </m:e>
                                <m:sub>
                                  <m:r>
                                    <a:rPr lang="en-US" sz="2400" i="1">
                                      <a:latin typeface="Cambria Math"/>
                                    </a:rPr>
                                    <m:t>𝑏𝑎</m:t>
                                  </m:r>
                                </m:sub>
                              </m:sSub>
                            </m:e>
                          </m:mr>
                          <m:mr>
                            <m:e>
                              <m:sSub>
                                <m:sSubPr>
                                  <m:ctrlPr>
                                    <a:rPr lang="en-US" sz="2400" i="1">
                                      <a:latin typeface="Cambria Math"/>
                                    </a:rPr>
                                  </m:ctrlPr>
                                </m:sSubPr>
                                <m:e>
                                  <m:r>
                                    <a:rPr lang="en-US" sz="2400" i="1">
                                      <a:latin typeface="Cambria Math"/>
                                    </a:rPr>
                                    <m:t>𝐼𝐷</m:t>
                                  </m:r>
                                </m:e>
                                <m:sub>
                                  <m:r>
                                    <a:rPr lang="en-US" sz="2400" i="1">
                                      <a:latin typeface="Cambria Math"/>
                                    </a:rPr>
                                    <m:t>𝑐𝑏</m:t>
                                  </m:r>
                                </m:sub>
                              </m:sSub>
                            </m:e>
                          </m:mr>
                          <m:mr>
                            <m:e>
                              <m:sSub>
                                <m:sSubPr>
                                  <m:ctrlPr>
                                    <a:rPr lang="en-US" sz="2400" i="1">
                                      <a:latin typeface="Cambria Math"/>
                                    </a:rPr>
                                  </m:ctrlPr>
                                </m:sSubPr>
                                <m:e>
                                  <m:r>
                                    <a:rPr lang="en-US" sz="2400" i="1">
                                      <a:latin typeface="Cambria Math"/>
                                    </a:rPr>
                                    <m:t>𝐼𝐷</m:t>
                                  </m:r>
                                </m:e>
                                <m:sub>
                                  <m:r>
                                    <a:rPr lang="en-US" sz="2400" i="1">
                                      <a:latin typeface="Cambria Math"/>
                                    </a:rPr>
                                    <m:t>𝑎𝑐</m:t>
                                  </m:r>
                                </m:sub>
                              </m:sSub>
                            </m:e>
                          </m:mr>
                        </m:m>
                      </m:e>
                    </m:d>
                  </m:oMath>
                </a14:m>
                <a:r>
                  <a:rPr lang="en-US" sz="2400" dirty="0" smtClean="0"/>
                  <a:t>     	</a:t>
                </a:r>
                <a:r>
                  <a:rPr lang="en-US" sz="24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(51)</a:t>
                </a:r>
                <a:endParaRPr lang="en-US" sz="24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6200" y="2871015"/>
                <a:ext cx="8915400" cy="3697615"/>
              </a:xfrm>
              <a:prstGeom prst="rect">
                <a:avLst/>
              </a:prstGeom>
              <a:blipFill rotWithShape="1">
                <a:blip r:embed="rId2"/>
                <a:stretch>
                  <a:fillRect l="-616"/>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465338" y="772180"/>
            <a:ext cx="8229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p:txBody>
      </p:sp>
      <mc:AlternateContent xmlns:mc="http://schemas.openxmlformats.org/markup-compatibility/2006" xmlns:a14="http://schemas.microsoft.com/office/drawing/2010/main">
        <mc:Choice Requires="a14">
          <p:sp>
            <p:nvSpPr>
              <p:cNvPr id="7" name="TextBox 6"/>
              <p:cNvSpPr txBox="1"/>
              <p:nvPr/>
            </p:nvSpPr>
            <p:spPr>
              <a:xfrm>
                <a:off x="76200" y="1724561"/>
                <a:ext cx="90678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(49)</a:t>
                </a:r>
                <a:endParaRPr lang="en-US" sz="2400" dirty="0">
                  <a:latin typeface="Times New Roman" pitchFamily="18" charset="0"/>
                  <a:cs typeface="Times New Roman" pitchFamily="18" charset="0"/>
                </a:endParaRPr>
              </a:p>
              <a:p>
                <a:pPr marL="457200" lvl="4"/>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6200" y="1724561"/>
                <a:ext cx="9067800" cy="1384995"/>
              </a:xfrm>
              <a:prstGeom prst="rect">
                <a:avLst/>
              </a:prstGeom>
              <a:blipFill rotWithShape="1">
                <a:blip r:embed="rId3"/>
                <a:stretch>
                  <a:fillRect l="-941" t="-3524"/>
                </a:stretch>
              </a:blipFill>
            </p:spPr>
            <p:txBody>
              <a:bodyPr/>
              <a:lstStyle/>
              <a:p>
                <a:r>
                  <a:rPr lang="en-US">
                    <a:noFill/>
                  </a:rPr>
                  <a:t> </a:t>
                </a:r>
              </a:p>
            </p:txBody>
          </p:sp>
        </mc:Fallback>
      </mc:AlternateContent>
    </p:spTree>
    <p:extLst>
      <p:ext uri="{BB962C8B-B14F-4D97-AF65-F5344CB8AC3E}">
        <p14:creationId xmlns:p14="http://schemas.microsoft.com/office/powerpoint/2010/main" val="423583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45194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000" b="1" dirty="0" smtClean="0">
                  <a:solidFill>
                    <a:srgbClr val="FF0000"/>
                  </a:solidFill>
                </a:endParaRPr>
              </a:p>
              <a:p>
                <a:pPr marL="342900" lvl="3" indent="-342900">
                  <a:buFont typeface="Wingdings" pitchFamily="2" charset="2"/>
                  <a:buChar char="Ø"/>
                </a:pPr>
                <a:endParaRPr lang="en-US" sz="2000" dirty="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457200" lvl="4" algn="ctr"/>
                <a:endParaRPr lang="en-US" sz="2400" i="1" dirty="0" smtClean="0">
                  <a:latin typeface="Cambria Math"/>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𝐴𝐼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smtClean="0"/>
                  <a:t>     </a:t>
                </a:r>
                <a:r>
                  <a:rPr lang="en-US" sz="2400" dirty="0" smtClean="0">
                    <a:latin typeface="Times New Roman" pitchFamily="18" charset="0"/>
                    <a:cs typeface="Times New Roman" pitchFamily="18" charset="0"/>
                  </a:rPr>
                  <a:t>(53)</a:t>
                </a:r>
                <a:endParaRPr lang="en-US" sz="24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451942"/>
              </a:xfrm>
              <a:prstGeom prst="rect">
                <a:avLst/>
              </a:prstGeom>
              <a:blipFill rotWithShape="1">
                <a:blip r:embed="rId3"/>
                <a:stretch>
                  <a:fillRect l="-867" t="-111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94693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2" indent="-342900">
                  <a:buFont typeface="Arial" pitchFamily="34" charset="0"/>
                  <a:buChar char="•"/>
                </a:pPr>
                <a:endParaRPr lang="en-US" sz="2400" dirty="0" smtClean="0"/>
              </a:p>
              <a:p>
                <a:pPr marL="0" lvl="2"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(54)</a:t>
                </a:r>
              </a:p>
              <a:p>
                <a:pPr marL="0" lvl="2" algn="ctr"/>
                <a:endParaRPr lang="en-US" sz="2400" dirty="0"/>
              </a:p>
              <a:p>
                <a:pPr marL="0" lvl="2" algn="ctr"/>
                <a:r>
                  <a:rPr lang="en-US" sz="2400" dirty="0" smtClean="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oMath>
                </a14:m>
                <a:r>
                  <a:rPr lang="en-US" sz="2400" dirty="0" smtClean="0"/>
                  <a:t>        		</a:t>
                </a:r>
                <a:r>
                  <a:rPr lang="en-US" sz="24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946932"/>
              </a:xfrm>
              <a:prstGeom prst="rect">
                <a:avLst/>
              </a:prstGeom>
              <a:blipFill rotWithShape="1">
                <a:blip r:embed="rId3"/>
                <a:stretch>
                  <a:fillRect l="-867" t="-123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1600200"/>
                <a:ext cx="8839200" cy="3389839"/>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𝐷𝑌</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(56)</a:t>
                </a:r>
                <a:endParaRPr lang="en-US" sz="2400" dirty="0">
                  <a:latin typeface="Times New Roman" pitchFamily="18" charset="0"/>
                  <a:cs typeface="Times New Roman" pitchFamily="18" charset="0"/>
                </a:endParaRPr>
              </a:p>
              <a:p>
                <a:pPr marL="800100" lvl="3" indent="-342900"/>
                <a:endParaRPr lang="en-US" sz="2400" dirty="0"/>
              </a:p>
              <a:p>
                <a:pPr marL="0" lvl="3"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𝐷𝑌</m:t>
                        </m:r>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r>
                          <a:rPr lang="en-US" sz="2400" i="1">
                            <a:latin typeface="Cambria Math"/>
                          </a:rPr>
                          <m:t>𝐴𝐼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oMath>
                </a14:m>
                <a:r>
                  <a:rPr lang="en-US" sz="2400" dirty="0" smtClean="0"/>
                  <a:t>    	 </a:t>
                </a:r>
                <a:r>
                  <a:rPr lang="en-US" sz="2400" dirty="0" smtClean="0">
                    <a:latin typeface="Times New Roman" pitchFamily="18" charset="0"/>
                    <a:cs typeface="Times New Roman" pitchFamily="18" charset="0"/>
                  </a:rPr>
                  <a:t>(57)</a:t>
                </a:r>
                <a:endParaRPr lang="en-US" sz="24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52400" y="1600200"/>
                <a:ext cx="8839200" cy="3389839"/>
              </a:xfrm>
              <a:prstGeom prst="rect">
                <a:avLst/>
              </a:prstGeom>
              <a:blipFill rotWithShape="1">
                <a:blip r:embed="rId2"/>
                <a:stretch>
                  <a:fillRect l="-897" t="-161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915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1697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a:p>
                <a:pPr marL="457200" lvl="4"/>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16977"/>
              </a:xfrm>
              <a:prstGeom prst="rect">
                <a:avLst/>
              </a:prstGeom>
              <a:blipFill rotWithShape="1">
                <a:blip r:embed="rId3"/>
                <a:stretch>
                  <a:fillRect l="-867" t="-1048"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65656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p>
              <a:p>
                <a:pPr marL="0" lvl="3">
                  <a:buFont typeface="Arial" pitchFamily="34" charset="0"/>
                  <a:buChar char="•"/>
                </a:pPr>
                <a:endParaRPr lang="en-US" sz="2400" dirty="0" smtClean="0"/>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1</m:t>
                                  </m:r>
                                </m:e>
                              </m:mr>
                            </m:m>
                          </m:e>
                        </m:d>
                      </m:e>
                      <m:sup>
                        <m:r>
                          <a:rPr lang="en-US" sz="2400" i="1">
                            <a:latin typeface="Cambria Math"/>
                          </a:rPr>
                          <m:t>−1</m:t>
                        </m:r>
                      </m:sup>
                    </m:sSup>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−2</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59)</a:t>
                </a:r>
                <a:endParaRPr lang="en-US" sz="2400" dirty="0">
                  <a:latin typeface="Times New Roman" pitchFamily="18" charset="0"/>
                  <a:cs typeface="Times New Roman" pitchFamily="18" charset="0"/>
                </a:endParaRP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𝐿</m:t>
                        </m:r>
                        <m:r>
                          <a:rPr lang="en-US" sz="2400" i="1">
                            <a:latin typeface="Cambria Math"/>
                          </a:rPr>
                          <m:t>0</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m:t>
                            </m:r>
                            <m:r>
                              <a:rPr lang="en-US" sz="2400" i="1">
                                <a:latin typeface="Cambria Math"/>
                              </a:rPr>
                              <m:t>0</m:t>
                            </m:r>
                          </m:sub>
                        </m:sSub>
                      </m:e>
                    </m:d>
                  </m:oMath>
                </a14:m>
                <a:r>
                  <a:rPr lang="en-US" sz="2400" dirty="0" smtClean="0"/>
                  <a:t>	     	 				</a:t>
                </a:r>
                <a:r>
                  <a:rPr lang="en-US" sz="2400" dirty="0" smtClean="0">
                    <a:latin typeface="Times New Roman" pitchFamily="18" charset="0"/>
                    <a:cs typeface="Times New Roman" pitchFamily="18" charset="0"/>
                  </a:rPr>
                  <a:t>(60)</a:t>
                </a:r>
                <a:endParaRPr lang="en-US" sz="2400" dirty="0">
                  <a:latin typeface="Times New Roman" pitchFamily="18" charset="0"/>
                  <a:cs typeface="Times New Roman" pitchFamily="18" charset="0"/>
                </a:endParaRPr>
              </a:p>
              <a:p>
                <a:pPr marL="0" lvl="3" algn="ctr"/>
                <a:endParaRPr lang="en-US" b="1" dirty="0" smtClean="0">
                  <a:solidFill>
                    <a:srgbClr val="FF0000"/>
                  </a:solidFill>
                </a:endParaRPr>
              </a:p>
              <a:p>
                <a:pPr marL="0" lvl="3">
                  <a:buFont typeface="Arial" pitchFamily="34" charset="0"/>
                  <a:buChar char="•"/>
                </a:pP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656566"/>
              </a:xfrm>
              <a:prstGeom prst="rect">
                <a:avLst/>
              </a:prstGeom>
              <a:blipFill rotWithShape="1">
                <a:blip r:embed="rId3"/>
                <a:stretch>
                  <a:fillRect l="-867" t="-91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46331"/>
                <a:ext cx="9144000" cy="527497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a:p>
                <a:pPr marL="457200" lvl="4"/>
                <a:endParaRPr lang="en-US" sz="1050" dirty="0" smtClean="0"/>
              </a:p>
              <a:p>
                <a:pPr marL="0" lvl="3"/>
                <a:r>
                  <a:rPr lang="en-US" sz="2400" dirty="0" smtClean="0">
                    <a:latin typeface="Times New Roman" pitchFamily="18" charset="0"/>
                    <a:cs typeface="Times New Roman" pitchFamily="18" charset="0"/>
                  </a:rPr>
                  <a:t>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r>
                            <m:e>
                              <m:r>
                                <a:rPr lang="en-US" sz="2400" i="1">
                                  <a:latin typeface="Cambria Math"/>
                                </a:rPr>
                                <m:t>−2</m:t>
                              </m:r>
                            </m:e>
                            <m:e>
                              <m:r>
                                <a:rPr lang="en-US" sz="2400" i="1">
                                  <a:latin typeface="Cambria Math"/>
                                </a:rPr>
                                <m:t>−1</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a:t>   	          </a:t>
                </a:r>
                <a:r>
                  <a:rPr lang="en-US" sz="2400" dirty="0" smtClean="0"/>
                  <a:t>		</a:t>
                </a:r>
                <a:r>
                  <a:rPr lang="en-US" sz="2400" dirty="0" smtClean="0">
                    <a:latin typeface="Times New Roman" pitchFamily="18" charset="0"/>
                    <a:cs typeface="Times New Roman" pitchFamily="18" charset="0"/>
                  </a:rPr>
                  <a:t>(61)</a:t>
                </a: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𝐿</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b="1" dirty="0">
                    <a:solidFill>
                      <a:srgbClr val="FF0000"/>
                    </a:solidFill>
                  </a:rPr>
                  <a:t>    	                           </a:t>
                </a:r>
                <a:r>
                  <a:rPr lang="en-US" sz="2400" b="1" dirty="0" smtClean="0">
                    <a:solidFill>
                      <a:srgbClr val="FF0000"/>
                    </a:solidFill>
                  </a:rPr>
                  <a:t>		</a:t>
                </a:r>
                <a:r>
                  <a:rPr lang="en-US" sz="24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0" y="646331"/>
                <a:ext cx="9144000" cy="5274970"/>
              </a:xfrm>
              <a:prstGeom prst="rect">
                <a:avLst/>
              </a:prstGeom>
              <a:blipFill rotWithShape="1">
                <a:blip r:embed="rId3"/>
                <a:stretch>
                  <a:fillRect l="-867" t="-115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46331"/>
                <a:ext cx="9144000" cy="480073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a:p>
                <a:pPr marL="457200" lvl="4"/>
                <a:endParaRPr lang="en-US" sz="1050" dirty="0" smtClean="0"/>
              </a:p>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𝐿</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(63)</a:t>
                </a:r>
              </a:p>
              <a:p>
                <a:pPr marL="0" lvl="3" algn="ctr"/>
                <a:endParaRPr lang="en-US" sz="2400" dirty="0">
                  <a:latin typeface="Times New Roman" pitchFamily="18" charset="0"/>
                  <a:cs typeface="Times New Roman" pitchFamily="18" charset="0"/>
                </a:endParaRPr>
              </a:p>
              <a:p>
                <a:pPr marL="0" lvl="3"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𝐿</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𝑇</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r>
                            <m:e>
                              <m:r>
                                <a:rPr lang="en-US" sz="2400" i="1">
                                  <a:latin typeface="Cambria Math"/>
                                </a:rPr>
                                <m:t>−2</m:t>
                              </m:r>
                            </m:e>
                            <m:e>
                              <m:r>
                                <a:rPr lang="en-US" sz="2400" i="1">
                                  <a:latin typeface="Cambria Math"/>
                                </a:rPr>
                                <m:t>−1</m:t>
                              </m:r>
                            </m:e>
                            <m:e>
                              <m:r>
                                <a:rPr lang="en-US" sz="2400" i="1">
                                  <a:latin typeface="Cambria Math"/>
                                </a:rPr>
                                <m:t>0</m:t>
                              </m:r>
                            </m:e>
                          </m:mr>
                        </m:m>
                      </m:e>
                    </m:d>
                  </m:oMath>
                </a14:m>
                <a:r>
                  <a:rPr lang="en-US" sz="2400" dirty="0" smtClean="0">
                    <a:latin typeface="Times New Roman" pitchFamily="18" charset="0"/>
                    <a:cs typeface="Times New Roman" pitchFamily="18" charset="0"/>
                  </a:rPr>
                  <a:t>     (64)</a:t>
                </a:r>
                <a:endParaRPr lang="en-US" sz="24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46331"/>
                <a:ext cx="9144000" cy="4800738"/>
              </a:xfrm>
              <a:prstGeom prst="rect">
                <a:avLst/>
              </a:prstGeom>
              <a:blipFill rotWithShape="1">
                <a:blip r:embed="rId3"/>
                <a:stretch>
                  <a:fillRect l="-867" t="-126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701" y="76200"/>
            <a:ext cx="9144000" cy="1569660"/>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sz="3200" dirty="0" smtClean="0">
              <a:solidFill>
                <a:srgbClr val="FF0000"/>
              </a:solidFill>
              <a:latin typeface="Times New Roman" pitchFamily="18" charset="0"/>
              <a:cs typeface="Times New Roman" pitchFamily="18" charset="0"/>
            </a:endParaRPr>
          </a:p>
          <a:p>
            <a:pPr marL="342900" indent="-342900"/>
            <a:endParaRPr lang="en-US" sz="2800" dirty="0" smtClean="0"/>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1" y="1524000"/>
                <a:ext cx="9144000" cy="5347490"/>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d>
                      <m:dPr>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e>
                    </m:d>
                  </m:oMath>
                </a14:m>
                <a:r>
                  <a:rPr lang="en-US" sz="24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from KVL</a:t>
                </a:r>
                <a:r>
                  <a:rPr lang="en-US" sz="2400" dirty="0" smtClean="0">
                    <a:latin typeface="Times New Roman" pitchFamily="18" charset="0"/>
                    <a:cs typeface="Times New Roman" pitchFamily="18" charset="0"/>
                  </a:rPr>
                  <a:t>)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oMath>
                </a14:m>
                <a:r>
                  <a:rPr lang="en-US" sz="24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oMath>
                </a14:m>
                <a:r>
                  <a:rPr lang="en-US" sz="2400" dirty="0" smtClean="0">
                    <a:latin typeface="Times New Roman" pitchFamily="18" charset="0"/>
                    <a:cs typeface="Times New Roman" pitchFamily="18" charset="0"/>
                  </a:rPr>
                  <a:t>  				(11)  </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oMath>
                </a14:m>
                <a:r>
                  <a:rPr lang="en-US" sz="2400" dirty="0" smtClean="0">
                    <a:latin typeface="Times New Roman" pitchFamily="18" charset="0"/>
                    <a:cs typeface="Times New Roman" pitchFamily="18" charset="0"/>
                  </a:rPr>
                  <a:t>				(12)</a:t>
                </a:r>
                <a:endParaRPr lang="en-US" sz="2400" dirty="0">
                  <a:latin typeface="Times New Roman" pitchFamily="18" charset="0"/>
                  <a:cs typeface="Times New Roman" pitchFamily="18" charset="0"/>
                </a:endParaRPr>
              </a:p>
              <a:p>
                <a:pPr algn="ctr">
                  <a:spcAft>
                    <a:spcPts val="600"/>
                  </a:spcAft>
                </a:pPr>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1" y="1524000"/>
                <a:ext cx="9144000" cy="5347490"/>
              </a:xfrm>
              <a:prstGeom prst="rect">
                <a:avLst/>
              </a:prstGeom>
              <a:blipFill rotWithShape="1">
                <a:blip r:embed="rId3"/>
                <a:stretch>
                  <a:fillRect l="-867" t="-912"/>
                </a:stretch>
              </a:blipFill>
            </p:spPr>
            <p:txBody>
              <a:bodyPr/>
              <a:lstStyle/>
              <a:p>
                <a:r>
                  <a:rPr lang="en-US">
                    <a:noFill/>
                  </a:rPr>
                  <a:t> </a:t>
                </a:r>
              </a:p>
            </p:txBody>
          </p:sp>
        </mc:Fallback>
      </mc:AlternateContent>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72464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r>
                  <a:rPr lang="en-US" sz="2000" dirty="0" smtClean="0"/>
                  <a:t>    </a:t>
                </a:r>
              </a:p>
              <a:p>
                <a:pPr marL="0" lvl="3"/>
                <a:endParaRPr lang="en-US" sz="2000" dirty="0" smtClean="0"/>
              </a:p>
              <a:p>
                <a:pPr marL="342900" lvl="3" indent="-342900">
                  <a:buFont typeface="Wingdings" pitchFamily="2" charset="2"/>
                  <a:buChar char="Ø"/>
                </a:pPr>
                <a:r>
                  <a:rPr lang="en-US" sz="2000" dirty="0" smtClean="0"/>
                  <a:t> </a:t>
                </a: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b="1" dirty="0" smtClean="0">
                    <a:solidFill>
                      <a:srgbClr val="FF0000"/>
                    </a:solidFill>
                  </a:rPr>
                  <a:t> 		</a:t>
                </a:r>
                <a:r>
                  <a:rPr lang="en-US" sz="2400" dirty="0" smtClean="0">
                    <a:latin typeface="Times New Roman" pitchFamily="18" charset="0"/>
                    <a:cs typeface="Times New Roman" pitchFamily="18" charset="0"/>
                  </a:rPr>
                  <a:t>(65)</a:t>
                </a:r>
              </a:p>
              <a:p>
                <a:pPr marL="0" lvl="3"/>
                <a:endParaRPr lang="en-US" sz="2400" dirty="0" smtClean="0">
                  <a:latin typeface="Times New Roman" pitchFamily="18" charset="0"/>
                  <a:cs typeface="Times New Roman" pitchFamily="18" charset="0"/>
                </a:endParaRPr>
              </a:p>
              <a:p>
                <a:pPr marL="457200" lvl="4"/>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r>
                  <a:rPr lang="en-US" sz="2400" dirty="0" smtClean="0"/>
                  <a:t>	</a:t>
                </a:r>
                <a:r>
                  <a:rPr lang="en-US" sz="2400" dirty="0" smtClean="0">
                    <a:latin typeface="Times New Roman" pitchFamily="18" charset="0"/>
                    <a:cs typeface="Times New Roman" pitchFamily="18" charset="0"/>
                  </a:rPr>
                  <a:t>(66)</a:t>
                </a:r>
                <a:endParaRPr lang="en-US" sz="24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724644"/>
              </a:xfrm>
              <a:prstGeom prst="rect">
                <a:avLst/>
              </a:prstGeom>
              <a:blipFill rotWithShape="1">
                <a:blip r:embed="rId3"/>
                <a:stretch>
                  <a:fillRect l="-867" t="-1065"/>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25900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(67)</a:t>
                </a:r>
              </a:p>
              <a:p>
                <a:pPr marL="457200" lvl="4" algn="ctr"/>
                <a:endParaRPr lang="en-US" sz="2400" dirty="0" smtClean="0"/>
              </a:p>
              <a:p>
                <a:pPr marL="457200" lvl="4"/>
                <a:endParaRPr lang="en-US" sz="2400" dirty="0"/>
              </a:p>
              <a:p>
                <a:pPr marL="457200" lvl="4"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68)</a:t>
                </a:r>
                <a:endParaRPr lang="en-US" sz="2400" dirty="0">
                  <a:latin typeface="Times New Roman" pitchFamily="18" charset="0"/>
                  <a:cs typeface="Times New Roman" pitchFamily="18" charset="0"/>
                </a:endParaRPr>
              </a:p>
              <a:p>
                <a:pPr marL="457200" lvl="4" algn="ctr"/>
                <a:endParaRPr lang="en-US" sz="2400" dirty="0"/>
              </a:p>
              <a:p>
                <a:pPr marL="457200" lvl="4"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259004"/>
              </a:xfrm>
              <a:prstGeom prst="rect">
                <a:avLst/>
              </a:prstGeom>
              <a:blipFill rotWithShape="1">
                <a:blip r:embed="rId3"/>
                <a:stretch>
                  <a:fillRect l="-867" t="-115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533400" y="646331"/>
            <a:ext cx="8229600" cy="830997"/>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a:p>
            <a:pPr marL="457200" lvl="4"/>
            <a:endParaRPr lang="en-US" sz="2000" b="1" dirty="0">
              <a:solidFill>
                <a:srgbClr val="FF0000"/>
              </a:solidFill>
            </a:endParaRPr>
          </a:p>
        </p:txBody>
      </p:sp>
      <p:sp>
        <p:nvSpPr>
          <p:cNvPr id="4" name="Rectangle 3"/>
          <p:cNvSpPr/>
          <p:nvPr/>
        </p:nvSpPr>
        <p:spPr>
          <a:xfrm>
            <a:off x="76200" y="1295400"/>
            <a:ext cx="8991600" cy="2677656"/>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800100" lvl="4"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533400" y="4491335"/>
                <a:ext cx="8534400" cy="461665"/>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(70)</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4491335"/>
                <a:ext cx="8534400" cy="461665"/>
              </a:xfrm>
              <a:prstGeom prst="rect">
                <a:avLst/>
              </a:prstGeom>
              <a:blipFill rotWithShape="1">
                <a:blip r:embed="rId2"/>
                <a:stretch>
                  <a:fillRect t="-11842" b="-27632"/>
                </a:stretch>
              </a:blipFill>
            </p:spPr>
            <p:txBody>
              <a:bodyPr/>
              <a:lstStyle/>
              <a:p>
                <a:r>
                  <a:rPr lang="en-US">
                    <a:noFill/>
                  </a:rPr>
                  <a:t> </a:t>
                </a:r>
              </a:p>
            </p:txBody>
          </p:sp>
        </mc:Fallback>
      </mc:AlternateContent>
    </p:spTree>
    <p:extLst>
      <p:ext uri="{BB962C8B-B14F-4D97-AF65-F5344CB8AC3E}">
        <p14:creationId xmlns:p14="http://schemas.microsoft.com/office/powerpoint/2010/main" val="4927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533400" y="646331"/>
            <a:ext cx="8229600" cy="830997"/>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a:p>
            <a:pPr marL="457200" lvl="4"/>
            <a:endParaRPr lang="en-US" sz="2000" b="1" dirty="0">
              <a:solidFill>
                <a:srgbClr val="FF0000"/>
              </a:solidFill>
            </a:endParaRPr>
          </a:p>
        </p:txBody>
      </p:sp>
      <mc:AlternateContent xmlns:mc="http://schemas.openxmlformats.org/markup-compatibility/2006" xmlns:a14="http://schemas.microsoft.com/office/drawing/2010/main">
        <mc:Choice Requires="a14">
          <p:sp>
            <p:nvSpPr>
              <p:cNvPr id="6" name="Rectangle 5"/>
              <p:cNvSpPr/>
              <p:nvPr/>
            </p:nvSpPr>
            <p:spPr>
              <a:xfrm>
                <a:off x="0" y="1752597"/>
                <a:ext cx="9067800" cy="1068947"/>
              </a:xfrm>
              <a:prstGeom prst="rect">
                <a:avLst/>
              </a:prstGeom>
            </p:spPr>
            <p:txBody>
              <a:bodyPr wrap="square">
                <a:spAutoFit/>
              </a:bodyPr>
              <a:lstStyle/>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
                      </m:e>
                    </m:d>
                  </m:oMath>
                </a14:m>
                <a:r>
                  <a:rPr lang="en-US" sz="2400" dirty="0" smtClean="0"/>
                  <a:t>			  </a:t>
                </a:r>
                <a:r>
                  <a:rPr lang="en-US" sz="2400" dirty="0" smtClean="0">
                    <a:latin typeface="Times New Roman" pitchFamily="18" charset="0"/>
                    <a:cs typeface="Times New Roman" pitchFamily="18" charset="0"/>
                  </a:rPr>
                  <a:t>(71)</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1752597"/>
                <a:ext cx="9067800" cy="1068947"/>
              </a:xfrm>
              <a:prstGeom prst="rect">
                <a:avLst/>
              </a:prstGeom>
              <a:blipFill rotWithShape="1">
                <a:blip r:embed="rId2"/>
                <a:stretch>
                  <a:fillRect l="-1008" r="-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237417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m:oMathPara>
                </a14:m>
                <a:endParaRPr lang="en-US" sz="2400" i="1" dirty="0" smtClean="0">
                  <a:latin typeface="Cambria Math"/>
                </a:endParaRPr>
              </a:p>
              <a:p>
                <a:endParaRPr lang="en-US" sz="2400" i="1" dirty="0" smtClean="0">
                  <a:latin typeface="Cambria Math"/>
                </a:endParaRPr>
              </a:p>
              <a:p>
                <a:r>
                  <a:rPr lang="en-US" sz="2400" dirty="0" smtClean="0"/>
                  <a:t>		</a:t>
                </a:r>
                <a14:m>
                  <m:oMath xmlns:m="http://schemas.openxmlformats.org/officeDocument/2006/math">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9</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𝑎𝑏</m:t>
                                  </m:r>
                                </m:sub>
                              </m:sSub>
                            </m:e>
                            <m:e>
                              <m:r>
                                <a:rPr lang="en-US" sz="2400" i="1">
                                  <a:latin typeface="Cambria Math"/>
                                </a:rPr>
                                <m:t>0</m:t>
                              </m:r>
                            </m:e>
                          </m:mr>
                          <m:mr>
                            <m:e>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𝑏𝑐</m:t>
                                  </m:r>
                                </m:sub>
                              </m:sSub>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4∙</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−4∙</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𝑐𝑎</m:t>
                                  </m:r>
                                </m:sub>
                              </m:sSub>
                            </m:e>
                            <m:e>
                              <m:r>
                                <a:rPr lang="en-US" sz="2400" i="1">
                                  <a:latin typeface="Cambria Math"/>
                                </a:rPr>
                                <m:t>0</m:t>
                              </m:r>
                            </m:e>
                          </m:mr>
                        </m:m>
                      </m:e>
                    </m:d>
                  </m:oMath>
                </a14:m>
                <a:r>
                  <a:rPr lang="en-US" sz="2400" dirty="0"/>
                  <a:t> </a:t>
                </a:r>
                <a:r>
                  <a:rPr lang="en-US" sz="2400" dirty="0" smtClean="0"/>
                  <a:t>	  </a:t>
                </a:r>
                <a:r>
                  <a:rPr lang="en-US" sz="2400" dirty="0" smtClean="0">
                    <a:latin typeface="Times New Roman" pitchFamily="18" charset="0"/>
                    <a:cs typeface="Times New Roman" pitchFamily="18" charset="0"/>
                  </a:rPr>
                  <a:t>(72)</a:t>
                </a:r>
                <a:r>
                  <a:rPr lang="en-US" sz="2400" dirty="0" smtClean="0"/>
                  <a:t>							</a:t>
                </a:r>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2374176"/>
              </a:xfrm>
              <a:prstGeom prst="rect">
                <a:avLst/>
              </a:prstGeom>
              <a:blipFill rotWithShape="1">
                <a:blip r:embed="rId3"/>
                <a:stretch>
                  <a:fillRect r="-874"/>
                </a:stretch>
              </a:blipFill>
            </p:spPr>
            <p:txBody>
              <a:bodyPr/>
              <a:lstStyle/>
              <a:p>
                <a:r>
                  <a:rPr lang="en-US">
                    <a:noFill/>
                  </a:rPr>
                  <a:t> </a:t>
                </a:r>
              </a:p>
            </p:txBody>
          </p:sp>
        </mc:Fallback>
      </mc:AlternateContent>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8931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0" y="2697107"/>
            <a:ext cx="9144000" cy="2308324"/>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endParaRPr lang="en-US" sz="2400" dirty="0">
              <a:latin typeface="Times New Roman" pitchFamily="18" charset="0"/>
              <a:cs typeface="Times New Roman" pitchFamily="18" charset="0"/>
            </a:endParaRPr>
          </a:p>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104644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0" lvl="2"/>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318747"/>
            <a:ext cx="8229601" cy="5286261"/>
          </a:xfrm>
          <a:prstGeom prst="rect">
            <a:avLst/>
          </a:prstGeom>
        </p:spPr>
      </p:pic>
      <p:sp>
        <p:nvSpPr>
          <p:cNvPr id="8" name="TextBox 7"/>
          <p:cNvSpPr txBox="1"/>
          <p:nvPr/>
        </p:nvSpPr>
        <p:spPr>
          <a:xfrm>
            <a:off x="3390899" y="6143342"/>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8.0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3291" y="644851"/>
                <a:ext cx="9144000" cy="505548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8.0,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smtClean="0">
                    <a:latin typeface="Times New Roman" pitchFamily="18" charset="0"/>
                    <a:cs typeface="Times New Roman" pitchFamily="18" charset="0"/>
                  </a:rPr>
                  <a:t>(73)</a:t>
                </a:r>
              </a:p>
              <a:p>
                <a:pPr marL="0" lvl="2" algn="ctr"/>
                <a:endParaRPr lang="en-US" sz="2400"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(74)</a:t>
                </a:r>
                <a:endParaRPr lang="en-US" sz="24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3291" y="644851"/>
                <a:ext cx="9144000" cy="5055487"/>
              </a:xfrm>
              <a:prstGeom prst="rect">
                <a:avLst/>
              </a:prstGeom>
              <a:blipFill rotWithShape="1">
                <a:blip r:embed="rId3"/>
                <a:stretch>
                  <a:fillRect l="-867" t="-120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3291" y="644851"/>
                <a:ext cx="9144000" cy="560583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oMath>
                </a14:m>
                <a:r>
                  <a:rPr lang="en-US" sz="2400" dirty="0"/>
                  <a:t>			</a:t>
                </a:r>
                <a:r>
                  <a:rPr lang="en-US" sz="2400" dirty="0" smtClean="0"/>
                  <a:t>	</a:t>
                </a:r>
                <a:r>
                  <a:rPr lang="en-US" sz="2400" dirty="0" smtClean="0">
                    <a:latin typeface="Times New Roman" pitchFamily="18" charset="0"/>
                    <a:cs typeface="Times New Roman" pitchFamily="18" charset="0"/>
                  </a:rPr>
                  <a:t>(75)</a:t>
                </a:r>
                <a:endParaRPr lang="en-US" sz="2400" dirty="0">
                  <a:latin typeface="Times New Roman" pitchFamily="18" charset="0"/>
                  <a:cs typeface="Times New Roman" pitchFamily="18" charset="0"/>
                </a:endParaRP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t>	</a:t>
                </a:r>
                <a:r>
                  <a:rPr lang="en-US" dirty="0"/>
                  <a:t>		</a:t>
                </a:r>
                <a:r>
                  <a:rPr lang="en-US" dirty="0" smtClean="0"/>
                  <a:t>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r>
                  <a:rPr lang="en-US" b="1" i="1" dirty="0" smtClean="0">
                    <a:solidFill>
                      <a:srgbClr val="FF0000"/>
                    </a:solidFill>
                  </a:rPr>
                  <a:t>	</a:t>
                </a:r>
                <a:r>
                  <a:rPr lang="en-US" sz="2400" dirty="0" smtClean="0">
                    <a:latin typeface="Times New Roman" pitchFamily="18" charset="0"/>
                    <a:cs typeface="Times New Roman" pitchFamily="18" charset="0"/>
                  </a:rPr>
                  <a:t>(77)</a:t>
                </a:r>
                <a:endParaRPr lang="en-US" sz="24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3291" y="644851"/>
                <a:ext cx="9144000" cy="5605830"/>
              </a:xfrm>
              <a:prstGeom prst="rect">
                <a:avLst/>
              </a:prstGeom>
              <a:blipFill rotWithShape="1">
                <a:blip r:embed="rId3"/>
                <a:stretch>
                  <a:fillRect l="-867" t="-1088" r="-1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80990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oMath>
                </a14:m>
                <a:r>
                  <a:rPr lang="en-US" sz="2400" dirty="0" smtClean="0"/>
                  <a:t>					</a:t>
                </a:r>
                <a:r>
                  <a:rPr lang="en-US" sz="2400" dirty="0" smtClean="0">
                    <a:latin typeface="Times New Roman" pitchFamily="18" charset="0"/>
                    <a:cs typeface="Times New Roman" pitchFamily="18" charset="0"/>
                  </a:rPr>
                  <a:t>(78)</a:t>
                </a:r>
              </a:p>
              <a:p>
                <a:pPr marL="0" lvl="2" algn="ctr"/>
                <a:endParaRPr lang="en-US" sz="2400" dirty="0"/>
              </a:p>
              <a:p>
                <a:pPr marL="0" lvl="2" algn="ctr"/>
                <a14:m>
                  <m:oMath xmlns:m="http://schemas.openxmlformats.org/officeDocument/2006/math">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𝑏</m:t>
                            </m:r>
                          </m:e>
                          <m:sub>
                            <m:r>
                              <a:rPr lang="en-US" sz="2400">
                                <a:latin typeface="Cambria Math"/>
                                <a:cs typeface="Times New Roman" pitchFamily="18" charset="0"/>
                              </a:rPr>
                              <m:t>𝑡</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r>
                          <a:rPr lang="en-US" sz="2400">
                            <a:latin typeface="Cambria Math"/>
                            <a:cs typeface="Times New Roman" pitchFamily="18" charset="0"/>
                          </a:rPr>
                          <m:t>𝐴𝑉</m:t>
                        </m:r>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𝑍𝑡</m:t>
                            </m:r>
                          </m:e>
                          <m:sub>
                            <m:r>
                              <a:rPr lang="en-US" sz="2400">
                                <a:latin typeface="Cambria Math"/>
                                <a:cs typeface="Times New Roman" pitchFamily="18" charset="0"/>
                              </a:rPr>
                              <m:t>𝑎𝑏𝑐</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m>
                          <m:mPr>
                            <m:mcs>
                              <m:mc>
                                <m:mcPr>
                                  <m:count m:val="3"/>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𝑍𝑡</m:t>
                                  </m:r>
                                </m:e>
                                <m:sub>
                                  <m:r>
                                    <a:rPr lang="en-US" sz="2400">
                                      <a:latin typeface="Cambria Math"/>
                                      <a:cs typeface="Times New Roman" pitchFamily="18" charset="0"/>
                                    </a:rPr>
                                    <m:t>𝑎</m:t>
                                  </m:r>
                                </m:sub>
                              </m:sSub>
                            </m:e>
                            <m:e>
                              <m:r>
                                <a:rPr lang="en-US" sz="2400">
                                  <a:latin typeface="Cambria Math"/>
                                  <a:cs typeface="Times New Roman" pitchFamily="18" charset="0"/>
                                </a:rPr>
                                <m:t>0</m:t>
                              </m:r>
                            </m:e>
                            <m:e>
                              <m:r>
                                <a:rPr lang="en-US" sz="2400">
                                  <a:latin typeface="Cambria Math"/>
                                  <a:cs typeface="Times New Roman" pitchFamily="18" charset="0"/>
                                </a:rPr>
                                <m:t>0</m:t>
                              </m:r>
                            </m:e>
                          </m:mr>
                          <m:mr>
                            <m:e>
                              <m:r>
                                <a:rPr lang="en-US" sz="2400">
                                  <a:latin typeface="Cambria Math"/>
                                  <a:cs typeface="Times New Roman" pitchFamily="18" charset="0"/>
                                </a:rPr>
                                <m:t>0</m:t>
                              </m:r>
                            </m:e>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𝑡</m:t>
                                  </m:r>
                                </m:e>
                                <m:sub>
                                  <m:r>
                                    <a:rPr lang="en-US" sz="2400">
                                      <a:latin typeface="Cambria Math"/>
                                      <a:cs typeface="Times New Roman" pitchFamily="18" charset="0"/>
                                    </a:rPr>
                                    <m:t>𝑏</m:t>
                                  </m:r>
                                </m:sub>
                              </m:sSub>
                            </m:e>
                            <m:e>
                              <m:r>
                                <a:rPr lang="en-US" sz="2400">
                                  <a:latin typeface="Cambria Math"/>
                                  <a:cs typeface="Times New Roman" pitchFamily="18" charset="0"/>
                                </a:rPr>
                                <m:t>0</m:t>
                              </m:r>
                            </m:e>
                          </m:mr>
                          <m:mr>
                            <m:e>
                              <m:r>
                                <a:rPr lang="en-US" sz="2400">
                                  <a:latin typeface="Cambria Math"/>
                                  <a:cs typeface="Times New Roman" pitchFamily="18" charset="0"/>
                                </a:rPr>
                                <m:t>0</m:t>
                              </m:r>
                            </m:e>
                            <m:e>
                              <m:r>
                                <a:rPr lang="en-US" sz="2400">
                                  <a:latin typeface="Cambria Math"/>
                                  <a:cs typeface="Times New Roman" pitchFamily="18" charset="0"/>
                                </a:rPr>
                                <m:t>0</m:t>
                              </m:r>
                            </m:e>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𝑍𝑡</m:t>
                                  </m:r>
                                </m:e>
                                <m:sub>
                                  <m:r>
                                    <a:rPr lang="en-US" sz="2400">
                                      <a:latin typeface="Cambria Math"/>
                                      <a:cs typeface="Times New Roman" pitchFamily="18" charset="0"/>
                                    </a:rPr>
                                    <m:t>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(79)</a:t>
                </a:r>
                <a:endParaRPr lang="en-US" sz="24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809906"/>
              </a:xfrm>
              <a:prstGeom prst="rect">
                <a:avLst/>
              </a:prstGeom>
              <a:blipFill rotWithShape="1">
                <a:blip r:embed="rId3"/>
                <a:stretch>
                  <a:fillRect l="-867" t="-1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58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Circuit Impedances</a:t>
            </a:r>
            <a:endParaRPr lang="en-US"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59" y="1905000"/>
            <a:ext cx="8747541" cy="3069699"/>
          </a:xfrm>
          <a:prstGeom prst="rect">
            <a:avLst/>
          </a:prstGeom>
        </p:spPr>
      </p:pic>
      <p:sp>
        <p:nvSpPr>
          <p:cNvPr id="5" name="TextBox 4"/>
          <p:cNvSpPr txBox="1"/>
          <p:nvPr/>
        </p:nvSpPr>
        <p:spPr>
          <a:xfrm>
            <a:off x="6333688" y="5638800"/>
            <a:ext cx="2133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85800"/>
            <a:ext cx="9144000" cy="181588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2590800"/>
                <a:ext cx="9144000" cy="461665"/>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a:t> </a:t>
                </a:r>
                <a:r>
                  <a:rPr lang="en-US" sz="2400" dirty="0" smtClean="0"/>
                  <a:t>           			</a:t>
                </a:r>
                <a:r>
                  <a:rPr lang="en-US" sz="2400" dirty="0" smtClean="0">
                    <a:latin typeface="Times New Roman" pitchFamily="18" charset="0"/>
                    <a:cs typeface="Times New Roman" pitchFamily="18" charset="0"/>
                  </a:rPr>
                  <a:t>(80)</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590800"/>
                <a:ext cx="9144000" cy="461665"/>
              </a:xfrm>
              <a:prstGeom prst="rect">
                <a:avLst/>
              </a:prstGeom>
              <a:blipFill rotWithShape="1">
                <a:blip r:embed="rId3"/>
                <a:stretch>
                  <a:fillRect t="-11842" b="-27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052465"/>
                <a:ext cx="9144000" cy="1906163"/>
              </a:xfrm>
              <a:prstGeom prst="rect">
                <a:avLst/>
              </a:prstGeom>
            </p:spPr>
            <p:txBody>
              <a:bodyPr wrap="square">
                <a:spAutoFit/>
              </a:bodyPr>
              <a:lstStyle/>
              <a:p>
                <a:pPr algn="ctr"/>
                <a:r>
                  <a:rPr lang="en-US" sz="2400" dirty="0">
                    <a:latin typeface="Times New Roman" pitchFamily="18" charset="0"/>
                    <a:cs typeface="Times New Roman" pitchFamily="18" charset="0"/>
                  </a:rPr>
                  <a:t>where</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t>	          			</a:t>
                </a:r>
                <a:r>
                  <a:rPr lang="en-US" sz="2400" dirty="0" smtClean="0">
                    <a:latin typeface="Times New Roman" pitchFamily="18" charset="0"/>
                    <a:cs typeface="Times New Roman" pitchFamily="18" charset="0"/>
                  </a:rPr>
                  <a:t>(81)</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052465"/>
                <a:ext cx="9144000" cy="190616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0" y="4958628"/>
                <a:ext cx="91440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smtClean="0">
                    <a:latin typeface="Times New Roman" pitchFamily="18" charset="0"/>
                    <a:cs typeface="Times New Roman" pitchFamily="18" charset="0"/>
                  </a:rPr>
                  <a:t>(82)</a:t>
                </a:r>
                <a:endParaRPr lang="en-US" sz="24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0" y="4958628"/>
                <a:ext cx="9144000" cy="1754326"/>
              </a:xfrm>
              <a:prstGeom prst="rect">
                <a:avLst/>
              </a:prstGeom>
              <a:blipFill rotWithShape="1">
                <a:blip r:embed="rId5"/>
                <a:stretch>
                  <a:fillRect l="-867" t="-2778"/>
                </a:stretch>
              </a:blipFill>
            </p:spPr>
            <p:txBody>
              <a:bodyPr/>
              <a:lstStyle/>
              <a:p>
                <a:r>
                  <a:rPr lang="en-US">
                    <a:noFill/>
                  </a:rPr>
                  <a:t> </a:t>
                </a:r>
              </a:p>
            </p:txBody>
          </p:sp>
        </mc:Fallback>
      </mc:AlternateContent>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228600" y="646331"/>
            <a:ext cx="9067800" cy="523220"/>
          </a:xfrm>
          <a:prstGeom prst="rect">
            <a:avLst/>
          </a:prstGeom>
        </p:spPr>
        <p:txBody>
          <a:bodyPr wrap="square">
            <a:spAutoFit/>
          </a:bodyPr>
          <a:lstStyle/>
          <a:p>
            <a:pPr marL="457200" lvl="4" algn="ctr"/>
            <a:r>
              <a:rPr lang="en-US" sz="2800" dirty="0">
                <a:latin typeface="Times New Roman" pitchFamily="18" charset="0"/>
                <a:cs typeface="Times New Roman" pitchFamily="18" charset="0"/>
              </a:rPr>
              <a:t>The Grounded Wye-Grounded Wye Connection</a:t>
            </a:r>
          </a:p>
        </p:txBody>
      </p:sp>
      <mc:AlternateContent xmlns:mc="http://schemas.openxmlformats.org/markup-compatibility/2006" xmlns:a14="http://schemas.microsoft.com/office/drawing/2010/main">
        <mc:Choice Requires="a14">
          <p:sp>
            <p:nvSpPr>
              <p:cNvPr id="4" name="Rectangle 3"/>
              <p:cNvSpPr/>
              <p:nvPr/>
            </p:nvSpPr>
            <p:spPr>
              <a:xfrm>
                <a:off x="240437" y="1371600"/>
                <a:ext cx="8610600" cy="4649671"/>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t>		</a:t>
                </a:r>
                <a:r>
                  <a:rPr lang="en-US" sz="2400" dirty="0" smtClean="0">
                    <a:latin typeface="Times New Roman" pitchFamily="18" charset="0"/>
                    <a:cs typeface="Times New Roman" pitchFamily="18" charset="0"/>
                  </a:rPr>
                  <a:t>(83)</a:t>
                </a:r>
              </a:p>
              <a:p>
                <a:pPr marL="800100" lvl="3" indent="-342900" algn="ctr"/>
                <a:endParaRPr lang="en-US" sz="2400" dirty="0"/>
              </a:p>
              <a:p>
                <a:pPr marL="800100" lvl="3"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(84)</a:t>
                </a:r>
                <a:endParaRPr lang="en-US" sz="24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40437" y="1371600"/>
                <a:ext cx="8610600" cy="4649671"/>
              </a:xfrm>
              <a:prstGeom prst="rect">
                <a:avLst/>
              </a:prstGeom>
              <a:blipFill rotWithShape="1">
                <a:blip r:embed="rId2"/>
                <a:stretch>
                  <a:fillRect l="-920"/>
                </a:stretch>
              </a:blipFill>
            </p:spPr>
            <p:txBody>
              <a:bodyPr/>
              <a:lstStyle/>
              <a:p>
                <a:r>
                  <a:rPr lang="en-US">
                    <a:noFill/>
                  </a:rPr>
                  <a:t> </a:t>
                </a:r>
              </a:p>
            </p:txBody>
          </p:sp>
        </mc:Fallback>
      </mc:AlternateContent>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60811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066800"/>
            <a:ext cx="4572000" cy="5715000"/>
          </a:xfrm>
          <a:prstGeom prst="rect">
            <a:avLst/>
          </a:prstGeom>
        </p:spPr>
      </p:pic>
      <p:sp>
        <p:nvSpPr>
          <p:cNvPr id="5" name="Rectangle 4"/>
          <p:cNvSpPr/>
          <p:nvPr/>
        </p:nvSpPr>
        <p:spPr>
          <a:xfrm>
            <a:off x="304800" y="1524000"/>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8" name="TextBox 7"/>
          <p:cNvSpPr txBox="1"/>
          <p:nvPr/>
        </p:nvSpPr>
        <p:spPr>
          <a:xfrm>
            <a:off x="2133600" y="6167735"/>
            <a:ext cx="1981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9.0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36124" y="1600200"/>
                <a:ext cx="8839200" cy="493301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𝑉𝐿𝐿</m:t>
                                  </m:r>
                                </m:e>
                                <m:sub>
                                  <m:r>
                                    <a:rPr lang="en-US" sz="2400" i="1">
                                      <a:latin typeface="Cambria Math"/>
                                    </a:rPr>
                                    <m:t>𝐴𝐵</m:t>
                                  </m:r>
                                </m:sub>
                              </m:sSub>
                            </m:e>
                          </m:mr>
                          <m:mr>
                            <m:e>
                              <m:sSub>
                                <m:sSubPr>
                                  <m:ctrlPr>
                                    <a:rPr lang="en-US" sz="2400" i="1">
                                      <a:latin typeface="Cambria Math"/>
                                    </a:rPr>
                                  </m:ctrlPr>
                                </m:sSubPr>
                                <m:e>
                                  <m:r>
                                    <a:rPr lang="en-US" sz="2400" i="1">
                                      <a:latin typeface="Cambria Math"/>
                                    </a:rPr>
                                    <m:t>𝑉𝐿𝐿</m:t>
                                  </m:r>
                                </m:e>
                                <m:sub>
                                  <m:r>
                                    <a:rPr lang="en-US" sz="2400" i="1">
                                      <a:latin typeface="Cambria Math"/>
                                    </a:rPr>
                                    <m:t>𝐵𝐶</m:t>
                                  </m:r>
                                </m:sub>
                              </m:sSub>
                            </m:e>
                          </m:mr>
                          <m:mr>
                            <m:e>
                              <m:sSub>
                                <m:sSubPr>
                                  <m:ctrlPr>
                                    <a:rPr lang="en-US" sz="2400" i="1">
                                      <a:latin typeface="Cambria Math"/>
                                    </a:rPr>
                                  </m:ctrlPr>
                                </m:sSubPr>
                                <m:e>
                                  <m:r>
                                    <a:rPr lang="en-US" sz="2400" i="1">
                                      <a:latin typeface="Cambria Math"/>
                                    </a:rPr>
                                    <m:t>𝑉𝐿𝐿</m:t>
                                  </m:r>
                                </m:e>
                                <m:sub>
                                  <m:r>
                                    <a:rPr lang="en-US" sz="2400" i="1">
                                      <a:latin typeface="Cambria Math"/>
                                    </a:rPr>
                                    <m:t>𝐶𝐴</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r>
                  <a:rPr lang="en-US" sz="2400" dirty="0" smtClean="0"/>
                  <a:t>	</a:t>
                </a:r>
                <a:r>
                  <a:rPr lang="en-US" sz="2400" dirty="0" smtClean="0">
                    <a:latin typeface="Times New Roman" pitchFamily="18" charset="0"/>
                    <a:cs typeface="Times New Roman" pitchFamily="18" charset="0"/>
                  </a:rPr>
                  <a:t>(85)</a:t>
                </a:r>
                <a:endParaRPr lang="en-US" sz="2400" dirty="0">
                  <a:latin typeface="Times New Roman" pitchFamily="18" charset="0"/>
                  <a:cs typeface="Times New Roman" pitchFamily="18" charset="0"/>
                </a:endParaRP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(86)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𝐴𝐵</m:t>
                                  </m:r>
                                </m:sub>
                              </m:sSub>
                            </m:e>
                          </m:mr>
                          <m:mr>
                            <m:e>
                              <m:sSub>
                                <m:sSubPr>
                                  <m:ctrlPr>
                                    <a:rPr lang="en-US" sz="2400" i="1">
                                      <a:latin typeface="Cambria Math"/>
                                    </a:rPr>
                                  </m:ctrlPr>
                                </m:sSubPr>
                                <m:e>
                                  <m:r>
                                    <a:rPr lang="en-US" sz="2400" i="1">
                                      <a:latin typeface="Cambria Math"/>
                                    </a:rPr>
                                    <m:t>𝐼</m:t>
                                  </m:r>
                                </m:e>
                                <m:sub>
                                  <m:r>
                                    <a:rPr lang="en-US" sz="2400" i="1">
                                      <a:latin typeface="Cambria Math"/>
                                    </a:rPr>
                                    <m:t>𝐵𝐶</m:t>
                                  </m:r>
                                </m:sub>
                              </m:sSub>
                            </m:e>
                          </m:mr>
                          <m:mr>
                            <m:e>
                              <m:sSub>
                                <m:sSubPr>
                                  <m:ctrlPr>
                                    <a:rPr lang="en-US" sz="2400" i="1">
                                      <a:latin typeface="Cambria Math"/>
                                    </a:rPr>
                                  </m:ctrlPr>
                                </m:sSubPr>
                                <m:e>
                                  <m:r>
                                    <a:rPr lang="en-US" sz="2400" i="1">
                                      <a:latin typeface="Cambria Math"/>
                                    </a:rPr>
                                    <m:t>𝐼</m:t>
                                  </m:r>
                                </m:e>
                                <m:sub>
                                  <m:r>
                                    <a:rPr lang="en-US" sz="2400" i="1">
                                      <a:latin typeface="Cambria Math"/>
                                    </a:rPr>
                                    <m:t>𝐶𝐴</m:t>
                                  </m:r>
                                </m:sub>
                              </m:sSub>
                            </m:e>
                          </m:mr>
                        </m:m>
                      </m:e>
                    </m:d>
                  </m:oMath>
                </a14:m>
                <a:r>
                  <a:rPr lang="en-US" sz="2400" dirty="0" smtClean="0"/>
                  <a:t>		</a:t>
                </a:r>
                <a:r>
                  <a:rPr lang="en-US" sz="2400" dirty="0" smtClean="0">
                    <a:latin typeface="Times New Roman" pitchFamily="18" charset="0"/>
                    <a:cs typeface="Times New Roman" pitchFamily="18" charset="0"/>
                  </a:rPr>
                  <a:t>(87)</a:t>
                </a:r>
                <a:endParaRPr lang="en-US" sz="24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136124" y="1600200"/>
                <a:ext cx="8839200" cy="4933017"/>
              </a:xfrm>
              <a:prstGeom prst="rect">
                <a:avLst/>
              </a:prstGeom>
              <a:blipFill rotWithShape="1">
                <a:blip r:embed="rId2"/>
                <a:stretch>
                  <a:fillRect l="-897" t="-98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534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481682"/>
                <a:ext cx="8839200" cy="2556918"/>
              </a:xfrm>
              <a:prstGeom prst="rect">
                <a:avLst/>
              </a:prstGeom>
            </p:spPr>
            <p:txBody>
              <a:bodyPr wrap="square">
                <a:spAutoFit/>
              </a:bodyPr>
              <a:lstStyle/>
              <a:p>
                <a:pPr marL="0" lvl="2" algn="ctr"/>
                <a:endParaRPr lang="en-US" sz="2400"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(88)</a:t>
                </a:r>
              </a:p>
              <a:p>
                <a:pPr marL="0" lvl="2" algn="ctr"/>
                <a:endParaRPr lang="en-US" sz="2400" dirty="0">
                  <a:latin typeface="Times New Roman" pitchFamily="18" charset="0"/>
                  <a:cs typeface="Times New Roman" pitchFamily="18" charset="0"/>
                </a:endParaRPr>
              </a:p>
              <a:p>
                <a:pPr marL="0" lvl="2"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smtClean="0"/>
                  <a:t>			</a:t>
                </a:r>
                <a:r>
                  <a:rPr lang="en-US" sz="2400" dirty="0" smtClean="0">
                    <a:latin typeface="Times New Roman" pitchFamily="18" charset="0"/>
                    <a:cs typeface="Times New Roman" pitchFamily="18" charset="0"/>
                  </a:rPr>
                  <a:t> (89)</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 y="1481682"/>
                <a:ext cx="8839200" cy="2556918"/>
              </a:xfrm>
              <a:prstGeom prst="rect">
                <a:avLst/>
              </a:prstGeom>
              <a:blipFill rotWithShape="1">
                <a:blip r:embed="rId2"/>
                <a:stretch>
                  <a:fillRect/>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534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mc:AlternateContent xmlns:mc="http://schemas.openxmlformats.org/markup-compatibility/2006" xmlns:a14="http://schemas.microsoft.com/office/drawing/2010/main">
        <mc:Choice Requires="a14">
          <p:sp>
            <p:nvSpPr>
              <p:cNvPr id="5" name="Rectangle 4"/>
              <p:cNvSpPr/>
              <p:nvPr/>
            </p:nvSpPr>
            <p:spPr>
              <a:xfrm>
                <a:off x="0" y="4495800"/>
                <a:ext cx="9067800" cy="110799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a:t>		</a:t>
                </a:r>
                <a:r>
                  <a:rPr lang="en-US" sz="2400" dirty="0" smtClean="0"/>
                  <a:t>	</a:t>
                </a:r>
                <a:r>
                  <a:rPr lang="en-US" sz="2400" dirty="0" smtClean="0">
                    <a:latin typeface="Times New Roman" pitchFamily="18" charset="0"/>
                    <a:cs typeface="Times New Roman" pitchFamily="18" charset="0"/>
                  </a:rPr>
                  <a:t>(90)</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4495800"/>
                <a:ext cx="9067800" cy="1107996"/>
              </a:xfrm>
              <a:prstGeom prst="rect">
                <a:avLst/>
              </a:prstGeom>
              <a:blipFill rotWithShape="1">
                <a:blip r:embed="rId3"/>
                <a:stretch>
                  <a:fillRect l="-874" t="-4420" b="-11050"/>
                </a:stretch>
              </a:blipFill>
            </p:spPr>
            <p:txBody>
              <a:bodyPr/>
              <a:lstStyle/>
              <a:p>
                <a:r>
                  <a:rPr lang="en-US">
                    <a:noFill/>
                  </a:rPr>
                  <a:t> </a:t>
                </a:r>
              </a:p>
            </p:txBody>
          </p:sp>
        </mc:Fallback>
      </mc:AlternateContent>
      <p:sp>
        <p:nvSpPr>
          <p:cNvPr id="6" name="Rectangle 5"/>
          <p:cNvSpPr/>
          <p:nvPr/>
        </p:nvSpPr>
        <p:spPr>
          <a:xfrm>
            <a:off x="0" y="1169551"/>
            <a:ext cx="90678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12905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𝐴𝐵</m:t>
                                  </m:r>
                                </m:sub>
                              </m:sSub>
                            </m:e>
                          </m:mr>
                          <m:mr>
                            <m:e>
                              <m:sSub>
                                <m:sSubPr>
                                  <m:ctrlPr>
                                    <a:rPr lang="en-US" sz="2400" i="1">
                                      <a:latin typeface="Cambria Math"/>
                                    </a:rPr>
                                  </m:ctrlPr>
                                </m:sSubPr>
                                <m:e>
                                  <m:r>
                                    <a:rPr lang="en-US" sz="2400" i="1">
                                      <a:latin typeface="Cambria Math"/>
                                    </a:rPr>
                                    <m:t>𝐼</m:t>
                                  </m:r>
                                </m:e>
                                <m:sub>
                                  <m:r>
                                    <a:rPr lang="en-US" sz="2400" i="1">
                                      <a:latin typeface="Cambria Math"/>
                                    </a:rPr>
                                    <m:t>𝐵𝐶</m:t>
                                  </m:r>
                                </m:sub>
                              </m:sSub>
                            </m:e>
                          </m:mr>
                          <m:mr>
                            <m:e>
                              <m:sSub>
                                <m:sSubPr>
                                  <m:ctrlPr>
                                    <a:rPr lang="en-US" sz="2400" i="1">
                                      <a:latin typeface="Cambria Math"/>
                                    </a:rPr>
                                  </m:ctrlPr>
                                </m:sSubPr>
                                <m:e>
                                  <m:r>
                                    <a:rPr lang="en-US" sz="2400" i="1">
                                      <a:latin typeface="Cambria Math"/>
                                    </a:rPr>
                                    <m:t>𝐼</m:t>
                                  </m:r>
                                </m:e>
                                <m:sub>
                                  <m:r>
                                    <a:rPr lang="en-US" sz="2400" i="1">
                                      <a:latin typeface="Cambria Math"/>
                                    </a:rPr>
                                    <m:t>𝐶𝐴</m:t>
                                  </m:r>
                                </m:sub>
                              </m:sSub>
                            </m:e>
                          </m:mr>
                        </m:m>
                      </m:e>
                    </m:d>
                  </m:oMath>
                </a14:m>
                <a:r>
                  <a:rPr lang="en-US" sz="2400" dirty="0" smtClean="0">
                    <a:latin typeface="Times New Roman" pitchFamily="18" charset="0"/>
                    <a:cs typeface="Times New Roman" pitchFamily="18" charset="0"/>
                  </a:rPr>
                  <a:t>		(91)</a:t>
                </a:r>
              </a:p>
              <a:p>
                <a:pPr algn="ct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dirty="0" smtClean="0">
                    <a:latin typeface="Times New Roman" pitchFamily="18" charset="0"/>
                    <a:cs typeface="Times New Roman" pitchFamily="18" charset="0"/>
                  </a:rPr>
                  <a:t>			(92)</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b="0" i="1" smtClean="0">
                                <a:latin typeface="Cambria Math"/>
                              </a:rPr>
                              <m:t>𝑎𝑏𝑐</m:t>
                            </m:r>
                          </m:sub>
                        </m:sSub>
                      </m:e>
                    </m:d>
                  </m:oMath>
                </a14:m>
                <a:r>
                  <a:rPr lang="en-US" sz="2400" dirty="0" smtClean="0">
                    <a:latin typeface="Times New Roman" pitchFamily="18" charset="0"/>
                    <a:cs typeface="Times New Roman" pitchFamily="18" charset="0"/>
                  </a:rPr>
                  <a:t>		(93)</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129050"/>
              </a:xfrm>
              <a:prstGeom prst="rect">
                <a:avLst/>
              </a:prstGeom>
              <a:blipFill rotWithShape="1">
                <a:blip r:embed="rId3"/>
                <a:stretch>
                  <a:fillRect l="-867" t="-995" r="-1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218521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b="0" i="1" smtClean="0">
                                <a:latin typeface="Cambria Math"/>
                              </a:rPr>
                              <m:t>𝑎𝑏𝑐</m:t>
                            </m:r>
                          </m:sub>
                        </m:sSub>
                      </m:e>
                    </m:d>
                  </m:oMath>
                </a14:m>
                <a:r>
                  <a:rPr lang="en-US" sz="24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2185214"/>
              </a:xfrm>
              <a:prstGeom prst="rect">
                <a:avLst/>
              </a:prstGeom>
              <a:blipFill rotWithShape="1">
                <a:blip r:embed="rId3"/>
                <a:stretch>
                  <a:fillRect l="-867" t="-2793" b="-530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3114675"/>
                <a:ext cx="9144000" cy="31128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(95)</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(96)</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114675"/>
                <a:ext cx="9144000" cy="3112840"/>
              </a:xfrm>
              <a:prstGeom prst="rect">
                <a:avLst/>
              </a:prstGeom>
              <a:blipFill rotWithShape="1">
                <a:blip r:embed="rId4"/>
                <a:stretch>
                  <a:fillRect l="-867" t="-1566" r="-867" b="-3523"/>
                </a:stretch>
              </a:blipFill>
            </p:spPr>
            <p:txBody>
              <a:bodyPr/>
              <a:lstStyle/>
              <a:p>
                <a:r>
                  <a:rPr lang="en-US">
                    <a:noFill/>
                  </a:rPr>
                  <a:t> </a:t>
                </a:r>
              </a:p>
            </p:txBody>
          </p:sp>
        </mc:Fallback>
      </mc:AlternateContent>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35974"/>
                <a:ext cx="9144000" cy="57861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800100" lvl="3"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(97)</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0" y="635974"/>
                <a:ext cx="9144000" cy="5786199"/>
              </a:xfrm>
              <a:prstGeom prst="rect">
                <a:avLst/>
              </a:prstGeom>
              <a:blipFill rotWithShape="1">
                <a:blip r:embed="rId3"/>
                <a:stretch>
                  <a:fillRect l="-867" t="-1053" b="-1368"/>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5821274"/>
              </a:xfrm>
              <a:prstGeom prst="rect">
                <a:avLst/>
              </a:prstGeom>
              <a:noFill/>
            </p:spPr>
            <p:txBody>
              <a:bodyPr wrap="square" rtlCol="0">
                <a:spAutoFit/>
              </a:bodyPr>
              <a:lstStyle/>
              <a:p>
                <a:pPr marL="457200" lvl="4"/>
                <a:r>
                  <a:rPr lang="en-US" sz="2800" dirty="0" smtClean="0">
                    <a:solidFill>
                      <a:prstClr val="black"/>
                    </a:solidFill>
                    <a:latin typeface="Times New Roman" pitchFamily="18" charset="0"/>
                    <a:cs typeface="Times New Roman" pitchFamily="18" charset="0"/>
                  </a:rPr>
                  <a:t>The Delta-Delta  Connection</a:t>
                </a:r>
              </a:p>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rPr>
                  <a:t>			</a:t>
                </a:r>
                <a:r>
                  <a:rPr lang="en-US" sz="2400" dirty="0" smtClean="0">
                    <a:solidFill>
                      <a:prstClr val="black"/>
                    </a:solidFill>
                    <a:latin typeface="Times New Roman" pitchFamily="18" charset="0"/>
                    <a:cs typeface="Times New Roman" pitchFamily="18" charset="0"/>
                  </a:rPr>
                  <a:t>(99)</a:t>
                </a:r>
              </a:p>
              <a:p>
                <a:pPr marL="0" lvl="2" algn="ctr"/>
                <a:endParaRPr lang="en-US" sz="2400" dirty="0">
                  <a:solidFill>
                    <a:prstClr val="black"/>
                  </a:solidFill>
                  <a:latin typeface="Times New Roman" pitchFamily="18" charset="0"/>
                  <a:cs typeface="Times New Roman" pitchFamily="18" charset="0"/>
                </a:endParaRPr>
              </a:p>
              <a:p>
                <a:pPr marL="0" lvl="2" algn="ctr"/>
                <a:endParaRPr lang="en-US" sz="24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smtClean="0">
                    <a:solidFill>
                      <a:prstClr val="black"/>
                    </a:solidFill>
                  </a:rPr>
                  <a:t>		</a:t>
                </a:r>
                <a:r>
                  <a:rPr lang="en-US" sz="2400" dirty="0" smtClean="0">
                    <a:solidFill>
                      <a:prstClr val="black"/>
                    </a:solidFill>
                    <a:latin typeface="Times New Roman" pitchFamily="18" charset="0"/>
                    <a:cs typeface="Times New Roman" pitchFamily="18" charset="0"/>
                  </a:rPr>
                  <a:t>(100)</a:t>
                </a:r>
                <a:endParaRPr lang="en-US" sz="24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5821274"/>
              </a:xfrm>
              <a:prstGeom prst="rect">
                <a:avLst/>
              </a:prstGeom>
              <a:blipFill rotWithShape="1">
                <a:blip r:embed="rId3"/>
                <a:stretch>
                  <a:fillRect l="-867" t="-104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solidFill>
                  <a:prstClr val="black"/>
                </a:solidFill>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58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Circuit Impedances</a:t>
            </a:r>
            <a:endParaRPr lang="en-US"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6" name="Rectangle 5"/>
              <p:cNvSpPr/>
              <p:nvPr/>
            </p:nvSpPr>
            <p:spPr>
              <a:xfrm>
                <a:off x="0" y="4700264"/>
                <a:ext cx="9144000"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𝑑𝑖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latin typeface="Times New Roman" pitchFamily="18" charset="0"/>
                    <a:cs typeface="Times New Roman" pitchFamily="18" charset="0"/>
                  </a:rPr>
                  <a:t>		(13)</a:t>
                </a:r>
              </a:p>
              <a:p>
                <a:pPr algn="just"/>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𝑗𝑑</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latin typeface="Times New Roman" pitchFamily="18" charset="0"/>
                    <a:cs typeface="Times New Roman" pitchFamily="18" charset="0"/>
                  </a:rPr>
                  <a:t>			(14)</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4700264"/>
                <a:ext cx="9144000" cy="1793761"/>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0" y="1447800"/>
            <a:ext cx="9144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0" y="1981200"/>
                <a:ext cx="9144000" cy="1488164"/>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(6)</a:t>
                </a: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a:t>
                </a:r>
                <a:endParaRPr lang="en-US" sz="2400" dirty="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1981200"/>
                <a:ext cx="9144000" cy="148816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152400" y="3733800"/>
            <a:ext cx="8382000"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	into our “hat” impedances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11 and 12) </a:t>
            </a:r>
          </a:p>
          <a:p>
            <a:r>
              <a:rPr lang="en-US" sz="2400" dirty="0" smtClean="0">
                <a:latin typeface="Times New Roman" pitchFamily="18" charset="0"/>
                <a:cs typeface="Times New Roman" pitchFamily="18" charset="0"/>
              </a:rPr>
              <a:t>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5509200"/>
              </a:xfrm>
              <a:prstGeom prst="rect">
                <a:avLst/>
              </a:prstGeom>
              <a:noFill/>
            </p:spPr>
            <p:txBody>
              <a:bodyPr wrap="square" rtlCol="0">
                <a:spAutoFit/>
              </a:bodyPr>
              <a:lstStyle/>
              <a:p>
                <a:pPr marL="457200" lvl="4"/>
                <a:r>
                  <a:rPr lang="en-US" sz="2800" dirty="0" smtClean="0">
                    <a:solidFill>
                      <a:prstClr val="black"/>
                    </a:solidFill>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solidFill>
                    <a:prstClr val="black"/>
                  </a:solidFill>
                </a:endParaRPr>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(101)</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b="1" dirty="0" smtClean="0">
                    <a:solidFill>
                      <a:srgbClr val="FF0000"/>
                    </a:solidFill>
                  </a:rPr>
                  <a:t>	</a:t>
                </a:r>
                <a:r>
                  <a:rPr lang="en-US" sz="2400" dirty="0" smtClean="0">
                    <a:latin typeface="Times New Roman" pitchFamily="18" charset="0"/>
                    <a:cs typeface="Times New Roman" pitchFamily="18" charset="0"/>
                  </a:rPr>
                  <a:t>(102)</a:t>
                </a:r>
              </a:p>
              <a:p>
                <a:pPr marL="0" lvl="2"/>
                <a:endParaRPr lang="en-US" sz="2400" dirty="0" smtClean="0"/>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5509200"/>
              </a:xfrm>
              <a:prstGeom prst="rect">
                <a:avLst/>
              </a:prstGeom>
              <a:blipFill rotWithShape="1">
                <a:blip r:embed="rId3"/>
                <a:stretch>
                  <a:fillRect l="-867" t="-1106" b="-154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solidFill>
                  <a:prstClr val="black"/>
                </a:solidFill>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3401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Three </a:t>
                </a:r>
                <a:r>
                  <a:rPr lang="en-US" sz="2400" dirty="0">
                    <a:solidFill>
                      <a:prstClr val="black"/>
                    </a:solidFill>
                    <a:latin typeface="Times New Roman" pitchFamily="18" charset="0"/>
                    <a:cs typeface="Times New Roman" pitchFamily="18" charset="0"/>
                  </a:rPr>
                  <a:t>independent equations are </a:t>
                </a:r>
                <a:r>
                  <a:rPr lang="en-US" sz="2400" dirty="0" smtClean="0">
                    <a:solidFill>
                      <a:prstClr val="black"/>
                    </a:solidFill>
                    <a:latin typeface="Times New Roman" pitchFamily="18" charset="0"/>
                    <a:cs typeface="Times New Roman" pitchFamily="18" charset="0"/>
                  </a:rPr>
                  <a:t>needed. </a:t>
                </a:r>
              </a:p>
              <a:p>
                <a:pPr marL="800100" lvl="3" indent="-342900">
                  <a:buFont typeface="Wingdings" pitchFamily="2" charset="2"/>
                  <a:buChar char="Ø"/>
                </a:pPr>
                <a:r>
                  <a:rPr lang="en-US" sz="2400" dirty="0" smtClean="0">
                    <a:solidFill>
                      <a:prstClr val="black"/>
                    </a:solidFill>
                    <a:latin typeface="Times New Roman" pitchFamily="18" charset="0"/>
                    <a:cs typeface="Times New Roman" pitchFamily="18" charset="0"/>
                  </a:rPr>
                  <a:t>Two </a:t>
                </a:r>
                <a:r>
                  <a:rPr lang="en-US" sz="2400" dirty="0">
                    <a:solidFill>
                      <a:prstClr val="black"/>
                    </a:solidFill>
                    <a:latin typeface="Times New Roman" pitchFamily="18" charset="0"/>
                    <a:cs typeface="Times New Roman" pitchFamily="18" charset="0"/>
                  </a:rPr>
                  <a:t>come from applying KCL at the  two vertices of the delta connected </a:t>
                </a:r>
                <a:r>
                  <a:rPr lang="en-US" sz="24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400" dirty="0">
                  <a:solidFill>
                    <a:prstClr val="black"/>
                  </a:solidFill>
                </a:endParaRPr>
              </a:p>
              <a:p>
                <a:pPr marL="0" lvl="2"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solidFill>
                      <a:prstClr val="black"/>
                    </a:solidFill>
                    <a:latin typeface="Times New Roman" pitchFamily="18" charset="0"/>
                    <a:cs typeface="Times New Roman" pitchFamily="18" charset="0"/>
                  </a:rPr>
                  <a:t>(103)</a:t>
                </a:r>
              </a:p>
              <a:p>
                <a:pPr marL="0" lvl="2" algn="ctr"/>
                <a:endParaRPr lang="en-US" sz="2400" dirty="0">
                  <a:solidFill>
                    <a:prstClr val="black"/>
                  </a:solidFill>
                  <a:latin typeface="Times New Roman" pitchFamily="18" charset="0"/>
                  <a:cs typeface="Times New Roman" pitchFamily="18" charset="0"/>
                </a:endParaRPr>
              </a:p>
              <a:p>
                <a:pPr marL="0" lvl="2"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oMath>
                </a14:m>
                <a:r>
                  <a:rPr lang="en-US" sz="2400" b="1" dirty="0" smtClean="0">
                    <a:solidFill>
                      <a:srgbClr val="FF0000"/>
                    </a:solidFill>
                  </a:rPr>
                  <a:t>				</a:t>
                </a:r>
                <a:r>
                  <a:rPr lang="en-US" sz="2400" dirty="0" smtClean="0">
                    <a:solidFill>
                      <a:prstClr val="black"/>
                    </a:solidFill>
                    <a:latin typeface="Times New Roman" pitchFamily="18" charset="0"/>
                    <a:cs typeface="Times New Roman" pitchFamily="18" charset="0"/>
                  </a:rPr>
                  <a:t>(104)</a:t>
                </a:r>
                <a:endParaRPr lang="en-US" sz="24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400" dirty="0" smtClean="0"/>
              </a:p>
              <a:p>
                <a:pPr marL="800100" lvl="3" indent="-342900">
                  <a:buFont typeface="Wingdings" pitchFamily="2" charset="2"/>
                  <a:buChar char="Ø"/>
                </a:pPr>
                <a:r>
                  <a:rPr lang="en-US" sz="2400" dirty="0" smtClean="0">
                    <a:solidFill>
                      <a:prstClr val="black"/>
                    </a:solidFill>
                    <a:latin typeface="Times New Roman" pitchFamily="18" charset="0"/>
                    <a:cs typeface="Times New Roman" pitchFamily="18" charset="0"/>
                  </a:rPr>
                  <a:t>The </a:t>
                </a:r>
                <a:r>
                  <a:rPr lang="en-US" sz="24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dirty="0" smtClean="0"/>
              </a:p>
              <a:p>
                <a:pPr marL="0" lvl="2" algn="ctr"/>
                <a14:m>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r>
                      <a:rPr lang="en-US" sz="2400" i="1">
                        <a:latin typeface="Cambria Math"/>
                      </a:rPr>
                      <m:t>=0</m:t>
                    </m:r>
                  </m:oMath>
                </a14:m>
                <a:r>
                  <a:rPr lang="en-US" sz="2400" dirty="0" smtClean="0"/>
                  <a:t>	</a:t>
                </a:r>
                <a:r>
                  <a:rPr lang="en-US" sz="2400" dirty="0" smtClean="0">
                    <a:solidFill>
                      <a:prstClr val="black"/>
                    </a:solidFill>
                    <a:latin typeface="Times New Roman" pitchFamily="18" charset="0"/>
                    <a:cs typeface="Times New Roman" pitchFamily="18" charset="0"/>
                  </a:rPr>
                  <a:t>(105)</a:t>
                </a:r>
                <a:endParaRPr lang="en-US" sz="2400" dirty="0">
                  <a:solidFill>
                    <a:prstClr val="black"/>
                  </a:solidFill>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340197"/>
              </a:xfrm>
              <a:prstGeom prst="rect">
                <a:avLst/>
              </a:prstGeom>
              <a:blipFill rotWithShape="1">
                <a:blip r:embed="rId3"/>
                <a:stretch>
                  <a:fillRect l="-867" t="-962"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561775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0" lvl="2"/>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𝐴𝐵</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𝐵𝐶</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𝐶𝐴</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latin typeface="Times New Roman" pitchFamily="18" charset="0"/>
                    <a:cs typeface="Times New Roman" pitchFamily="18" charset="0"/>
                  </a:rPr>
                  <a:t>(106)</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400" i="1">
                        <a:latin typeface="Cambria Math"/>
                      </a:rPr>
                      <m:t>0=</m:t>
                    </m:r>
                    <m:sSub>
                      <m:sSubPr>
                        <m:ctrlPr>
                          <a:rPr lang="en-US" sz="2400" i="1">
                            <a:latin typeface="Cambria Math"/>
                          </a:rPr>
                        </m:ctrlPr>
                      </m:sSubPr>
                      <m:e>
                        <m:r>
                          <a:rPr lang="en-US" sz="2400" i="1">
                            <a:latin typeface="Cambria Math"/>
                          </a:rPr>
                          <m:t>𝑍𝑡</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latin typeface="Times New Roman" pitchFamily="18" charset="0"/>
                    <a:cs typeface="Times New Roman" pitchFamily="18" charset="0"/>
                  </a:rPr>
                  <a:t>(107)</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5617756"/>
              </a:xfrm>
              <a:prstGeom prst="rect">
                <a:avLst/>
              </a:prstGeom>
              <a:blipFill rotWithShape="1">
                <a:blip r:embed="rId3"/>
                <a:stretch>
                  <a:fillRect l="-867" t="-1086" r="-1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653967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dirty="0" smtClean="0">
                    <a:latin typeface="Times New Roman" pitchFamily="18" charset="0"/>
                    <a:cs typeface="Times New Roman" pitchFamily="18" charset="0"/>
                  </a:rPr>
                  <a:t>	(108)</a:t>
                </a:r>
              </a:p>
              <a:p>
                <a:pPr marL="0" lvl="1" indent="-457200" algn="ctr"/>
                <a:endParaRPr lang="en-US" sz="2400" i="1" dirty="0" smtClean="0">
                  <a:latin typeface="Cambria Math"/>
                </a:endParaRPr>
              </a:p>
              <a:p>
                <a:pPr marL="342900" lvl="2"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𝐹</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latin typeface="Times New Roman" pitchFamily="18" charset="0"/>
                    <a:cs typeface="Times New Roman" pitchFamily="18" charset="0"/>
                  </a:rPr>
                  <a:t>			(109)</a:t>
                </a:r>
              </a:p>
              <a:p>
                <a:pPr marL="342900" lvl="2" indent="-342900" algn="ctr"/>
                <a:endParaRPr lang="en-US" sz="2400" dirty="0" smtClean="0">
                  <a:latin typeface="Times New Roman" pitchFamily="18" charset="0"/>
                  <a:cs typeface="Times New Roman" pitchFamily="18" charset="0"/>
                </a:endParaRPr>
              </a:p>
              <a:p>
                <a:pPr marL="342900" lvl="2" indent="-342900" algn="ct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latin typeface="Times New Roman" pitchFamily="18" charset="0"/>
                    <a:cs typeface="Times New Roman" pitchFamily="18" charset="0"/>
                  </a:rPr>
                  <a:t>		(110)</a:t>
                </a:r>
              </a:p>
              <a:p>
                <a:pPr marL="800100" lvl="3" indent="-342900">
                  <a:buFont typeface="Arial" pitchFamily="34" charset="0"/>
                  <a:buChar char="•"/>
                </a:pPr>
                <a:endParaRPr lang="en-US"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r>
                          <a:rPr lang="en-US" sz="2400" i="1">
                            <a:latin typeface="Cambria Math"/>
                          </a:rPr>
                          <m:t>𝐹</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111)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6539675"/>
              </a:xfrm>
              <a:prstGeom prst="rect">
                <a:avLst/>
              </a:prstGeom>
              <a:blipFill rotWithShape="1">
                <a:blip r:embed="rId3"/>
                <a:stretch>
                  <a:fillRect l="-867" t="-932" r="-10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33425"/>
            <a:ext cx="9144000" cy="172354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1676400"/>
                <a:ext cx="9144000" cy="375372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𝐹</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𝐺</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oMath>
                </a14:m>
                <a:r>
                  <a:rPr lang="en-US" sz="2400" i="1" dirty="0" smtClean="0">
                    <a:latin typeface="Cambria Math"/>
                  </a:rPr>
                  <a:t>  				</a:t>
                </a:r>
                <a:r>
                  <a:rPr lang="en-US" sz="2400" dirty="0" smtClean="0">
                    <a:latin typeface="Times New Roman" pitchFamily="18" charset="0"/>
                    <a:cs typeface="Times New Roman" pitchFamily="18" charset="0"/>
                  </a:rPr>
                  <a:t>(112)</a:t>
                </a:r>
                <a:endParaRPr lang="en-US" sz="2400" dirty="0">
                  <a:latin typeface="Times New Roman" pitchFamily="18" charset="0"/>
                  <a:cs typeface="Times New Roman" pitchFamily="18" charset="0"/>
                </a:endParaRPr>
              </a:p>
              <a:p>
                <a:pPr marL="0" lvl="2" algn="ctr"/>
                <a:endParaRPr lang="en-US" sz="2400" dirty="0" smtClean="0"/>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14:m>
                  <m:oMath xmlns:m="http://schemas.openxmlformats.org/officeDocument/2006/math">
                    <m:d>
                      <m:dPr>
                        <m:begChr m:val="["/>
                        <m:endChr m:val="]"/>
                        <m:ctrlPr>
                          <a:rPr lang="en-US" sz="2200" i="1">
                            <a:latin typeface="Cambria Math"/>
                          </a:rPr>
                        </m:ctrlPr>
                      </m:dPr>
                      <m:e>
                        <m:r>
                          <a:rPr lang="en-US" sz="2200" i="1">
                            <a:latin typeface="Cambria Math"/>
                          </a:rPr>
                          <m:t>𝐺</m:t>
                        </m:r>
                      </m:e>
                    </m:d>
                    <m:r>
                      <a:rPr lang="en-US" sz="2200" i="1">
                        <a:latin typeface="Cambria Math"/>
                      </a:rPr>
                      <m:t>=</m:t>
                    </m:r>
                    <m:sSup>
                      <m:sSupPr>
                        <m:ctrlPr>
                          <a:rPr lang="en-US" sz="2200" i="1">
                            <a:latin typeface="Cambria Math"/>
                          </a:rPr>
                        </m:ctrlPr>
                      </m:sSupPr>
                      <m:e>
                        <m:d>
                          <m:dPr>
                            <m:begChr m:val="["/>
                            <m:endChr m:val="]"/>
                            <m:ctrlPr>
                              <a:rPr lang="en-US" sz="2200" i="1">
                                <a:latin typeface="Cambria Math"/>
                              </a:rPr>
                            </m:ctrlPr>
                          </m:dPr>
                          <m:e>
                            <m:r>
                              <a:rPr lang="en-US" sz="2200" i="1">
                                <a:latin typeface="Cambria Math"/>
                              </a:rPr>
                              <m:t>𝐹</m:t>
                            </m:r>
                          </m:e>
                        </m:d>
                      </m:e>
                      <m:sup>
                        <m:r>
                          <a:rPr lang="en-US" sz="2200" i="1">
                            <a:latin typeface="Cambria Math"/>
                          </a:rPr>
                          <m:t>−1</m:t>
                        </m:r>
                      </m:sup>
                    </m:sSup>
                    <m:r>
                      <a:rPr lang="en-US" sz="2200" i="1">
                        <a:latin typeface="Cambria Math"/>
                      </a:rPr>
                      <m:t>=</m:t>
                    </m:r>
                    <m:f>
                      <m:fPr>
                        <m:ctrlPr>
                          <a:rPr lang="en-US" sz="2200" i="1">
                            <a:latin typeface="Cambria Math"/>
                          </a:rPr>
                        </m:ctrlPr>
                      </m:fPr>
                      <m:num>
                        <m:r>
                          <a:rPr lang="en-US" sz="2200" i="1">
                            <a:latin typeface="Cambria Math"/>
                          </a:rPr>
                          <m:t>1</m:t>
                        </m:r>
                      </m:num>
                      <m:den>
                        <m:sSub>
                          <m:sSubPr>
                            <m:ctrlPr>
                              <a:rPr lang="en-US" sz="2200" i="1">
                                <a:latin typeface="Cambria Math"/>
                              </a:rPr>
                            </m:ctrlPr>
                          </m:sSubPr>
                          <m:e>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𝑏𝑐</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𝑐𝑎</m:t>
                            </m:r>
                          </m:sub>
                        </m:sSub>
                      </m:den>
                    </m:f>
                    <m:r>
                      <a:rPr lang="en-US" sz="2200" i="1">
                        <a:latin typeface="Cambria Math"/>
                      </a:rPr>
                      <m:t>∙</m:t>
                    </m:r>
                    <m:d>
                      <m:dPr>
                        <m:begChr m:val="["/>
                        <m:endChr m:val="]"/>
                        <m:ctrlPr>
                          <a:rPr lang="en-US" sz="2200" i="1">
                            <a:latin typeface="Cambria Math"/>
                          </a:rPr>
                        </m:ctrlPr>
                      </m:dPr>
                      <m:e>
                        <m:m>
                          <m:mPr>
                            <m:mcs>
                              <m:mc>
                                <m:mcPr>
                                  <m:count m:val="3"/>
                                  <m:mcJc m:val="center"/>
                                </m:mcPr>
                              </m:mc>
                            </m:mcs>
                            <m:ctrlPr>
                              <a:rPr lang="en-US" sz="2200" i="1">
                                <a:latin typeface="Cambria Math"/>
                              </a:rPr>
                            </m:ctrlPr>
                          </m:mPr>
                          <m:mr>
                            <m:e>
                              <m:sSub>
                                <m:sSubPr>
                                  <m:ctrlPr>
                                    <a:rPr lang="en-US" sz="2200" i="1">
                                      <a:latin typeface="Cambria Math"/>
                                    </a:rPr>
                                  </m:ctrlPr>
                                </m:sSubPr>
                                <m:e>
                                  <m:r>
                                    <a:rPr lang="en-US" sz="2200" i="1">
                                      <a:latin typeface="Cambria Math"/>
                                    </a:rPr>
                                    <m:t>𝑍𝑡</m:t>
                                  </m:r>
                                </m:e>
                                <m:sub>
                                  <m:r>
                                    <a:rPr lang="en-US" sz="2200" i="1">
                                      <a:latin typeface="Cambria Math"/>
                                    </a:rPr>
                                    <m:t>𝑐𝑎</m:t>
                                  </m:r>
                                </m:sub>
                              </m:sSub>
                            </m:e>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𝑏𝑐</m:t>
                                  </m:r>
                                </m:sub>
                              </m:sSub>
                            </m:e>
                            <m:e>
                              <m:r>
                                <a:rPr lang="en-US" sz="2200" i="1">
                                  <a:latin typeface="Cambria Math"/>
                                </a:rPr>
                                <m:t>1</m:t>
                              </m:r>
                            </m:e>
                          </m:mr>
                          <m:mr>
                            <m:e>
                              <m:sSub>
                                <m:sSubPr>
                                  <m:ctrlPr>
                                    <a:rPr lang="en-US" sz="2200" i="1">
                                      <a:latin typeface="Cambria Math"/>
                                    </a:rPr>
                                  </m:ctrlPr>
                                </m:sSubPr>
                                <m:e>
                                  <m:r>
                                    <a:rPr lang="en-US" sz="2200" i="1">
                                      <a:latin typeface="Cambria Math"/>
                                    </a:rPr>
                                    <m:t>𝑍𝑡</m:t>
                                  </m:r>
                                </m:e>
                                <m:sub>
                                  <m:r>
                                    <a:rPr lang="en-US" sz="2200" i="1">
                                      <a:latin typeface="Cambria Math"/>
                                    </a:rPr>
                                    <m:t>𝑐𝑎</m:t>
                                  </m:r>
                                </m:sub>
                              </m:sSub>
                            </m:e>
                            <m:e>
                              <m:sSub>
                                <m:sSubPr>
                                  <m:ctrlPr>
                                    <a:rPr lang="en-US" sz="2200" i="1">
                                      <a:latin typeface="Cambria Math"/>
                                    </a:rPr>
                                  </m:ctrlPr>
                                </m:sSubPr>
                                <m:e>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𝑐𝑎</m:t>
                                  </m:r>
                                </m:sub>
                              </m:sSub>
                            </m:e>
                            <m:e>
                              <m:r>
                                <a:rPr lang="en-US" sz="2200" i="1">
                                  <a:latin typeface="Cambria Math"/>
                                </a:rPr>
                                <m:t>1</m:t>
                              </m:r>
                            </m:e>
                          </m:mr>
                          <m:mr>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𝑏𝑐</m:t>
                                  </m:r>
                                </m:sub>
                              </m:sSub>
                            </m:e>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𝑏𝑐</m:t>
                                  </m:r>
                                </m:sub>
                              </m:sSub>
                            </m:e>
                            <m:e>
                              <m:r>
                                <a:rPr lang="en-US" sz="2200" i="1">
                                  <a:latin typeface="Cambria Math"/>
                                </a:rPr>
                                <m:t>1</m:t>
                              </m:r>
                            </m:e>
                          </m:mr>
                        </m:m>
                      </m:e>
                    </m:d>
                  </m:oMath>
                </a14:m>
                <a:r>
                  <a:rPr lang="en-US" sz="2400"/>
                  <a:t>	</a:t>
                </a:r>
                <a:r>
                  <a:rPr lang="en-US" sz="240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113)</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1676400"/>
                <a:ext cx="9144000" cy="3753720"/>
              </a:xfrm>
              <a:prstGeom prst="rect">
                <a:avLst/>
              </a:prstGeom>
              <a:blipFill rotWithShape="1">
                <a:blip r:embed="rId3"/>
                <a:stretch>
                  <a:fillRect l="-1000" t="-1299" r="-533"/>
                </a:stretch>
              </a:blipFill>
            </p:spPr>
            <p:txBody>
              <a:bodyPr/>
              <a:lstStyle/>
              <a:p>
                <a:r>
                  <a:rPr lang="en-US">
                    <a:noFill/>
                  </a:rPr>
                  <a:t> </a:t>
                </a:r>
              </a:p>
            </p:txBody>
          </p:sp>
        </mc:Fallback>
      </mc:AlternateContent>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459516"/>
                <a:ext cx="9144000" cy="2281843"/>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𝐺</m:t>
                                  </m:r>
                                </m:e>
                                <m:sub>
                                  <m:r>
                                    <a:rPr lang="en-US" sz="2400" i="1">
                                      <a:latin typeface="Cambria Math"/>
                                    </a:rPr>
                                    <m:t>11</m:t>
                                  </m:r>
                                </m:sub>
                              </m:sSub>
                            </m:e>
                            <m:e>
                              <m:sSub>
                                <m:sSubPr>
                                  <m:ctrlPr>
                                    <a:rPr lang="en-US" sz="2400" i="1">
                                      <a:latin typeface="Cambria Math"/>
                                    </a:rPr>
                                  </m:ctrlPr>
                                </m:sSubPr>
                                <m:e>
                                  <m:r>
                                    <a:rPr lang="en-US" sz="2400" i="1">
                                      <a:latin typeface="Cambria Math"/>
                                    </a:rPr>
                                    <m:t>𝐺</m:t>
                                  </m:r>
                                </m:e>
                                <m:sub>
                                  <m:r>
                                    <a:rPr lang="en-US" sz="2400" i="1">
                                      <a:latin typeface="Cambria Math"/>
                                    </a:rPr>
                                    <m:t>12</m:t>
                                  </m:r>
                                </m:sub>
                              </m:sSub>
                            </m:e>
                            <m:e>
                              <m:sSub>
                                <m:sSubPr>
                                  <m:ctrlPr>
                                    <a:rPr lang="en-US" sz="2400" i="1">
                                      <a:latin typeface="Cambria Math"/>
                                    </a:rPr>
                                  </m:ctrlPr>
                                </m:sSubPr>
                                <m:e>
                                  <m:r>
                                    <a:rPr lang="en-US" sz="2400" i="1">
                                      <a:latin typeface="Cambria Math"/>
                                    </a:rPr>
                                    <m:t>𝐺</m:t>
                                  </m:r>
                                </m:e>
                                <m:sub>
                                  <m:r>
                                    <a:rPr lang="en-US" sz="2400" i="1">
                                      <a:latin typeface="Cambria Math"/>
                                    </a:rPr>
                                    <m:t>13</m:t>
                                  </m:r>
                                </m:sub>
                              </m:sSub>
                            </m:e>
                          </m:mr>
                          <m:mr>
                            <m:e>
                              <m:sSub>
                                <m:sSubPr>
                                  <m:ctrlPr>
                                    <a:rPr lang="en-US" sz="2400" i="1">
                                      <a:latin typeface="Cambria Math"/>
                                    </a:rPr>
                                  </m:ctrlPr>
                                </m:sSubPr>
                                <m:e>
                                  <m:r>
                                    <a:rPr lang="en-US" sz="2400" i="1">
                                      <a:latin typeface="Cambria Math"/>
                                    </a:rPr>
                                    <m:t>𝐺</m:t>
                                  </m:r>
                                </m:e>
                                <m:sub>
                                  <m:r>
                                    <a:rPr lang="en-US" sz="2400" i="1">
                                      <a:latin typeface="Cambria Math"/>
                                    </a:rPr>
                                    <m:t>21</m:t>
                                  </m:r>
                                </m:sub>
                              </m:sSub>
                            </m:e>
                            <m:e>
                              <m:sSub>
                                <m:sSubPr>
                                  <m:ctrlPr>
                                    <a:rPr lang="en-US" sz="2400" i="1">
                                      <a:latin typeface="Cambria Math"/>
                                    </a:rPr>
                                  </m:ctrlPr>
                                </m:sSubPr>
                                <m:e>
                                  <m:r>
                                    <a:rPr lang="en-US" sz="2400" i="1">
                                      <a:latin typeface="Cambria Math"/>
                                    </a:rPr>
                                    <m:t>𝐺</m:t>
                                  </m:r>
                                </m:e>
                                <m:sub>
                                  <m:r>
                                    <a:rPr lang="en-US" sz="2400" i="1">
                                      <a:latin typeface="Cambria Math"/>
                                    </a:rPr>
                                    <m:t>22</m:t>
                                  </m:r>
                                </m:sub>
                              </m:sSub>
                            </m:e>
                            <m:e>
                              <m:sSub>
                                <m:sSubPr>
                                  <m:ctrlPr>
                                    <a:rPr lang="en-US" sz="2400" i="1">
                                      <a:latin typeface="Cambria Math"/>
                                    </a:rPr>
                                  </m:ctrlPr>
                                </m:sSubPr>
                                <m:e>
                                  <m:r>
                                    <a:rPr lang="en-US" sz="2400" i="1">
                                      <a:latin typeface="Cambria Math"/>
                                    </a:rPr>
                                    <m:t>𝐺</m:t>
                                  </m:r>
                                </m:e>
                                <m:sub>
                                  <m:r>
                                    <a:rPr lang="en-US" sz="2400" i="1">
                                      <a:latin typeface="Cambria Math"/>
                                    </a:rPr>
                                    <m:t>23</m:t>
                                  </m:r>
                                </m:sub>
                              </m:sSub>
                            </m:e>
                          </m:mr>
                          <m:mr>
                            <m:e>
                              <m:sSub>
                                <m:sSubPr>
                                  <m:ctrlPr>
                                    <a:rPr lang="en-US" sz="2400" i="1">
                                      <a:latin typeface="Cambria Math"/>
                                    </a:rPr>
                                  </m:ctrlPr>
                                </m:sSubPr>
                                <m:e>
                                  <m:r>
                                    <a:rPr lang="en-US" sz="2400" i="1">
                                      <a:latin typeface="Cambria Math"/>
                                    </a:rPr>
                                    <m:t>𝐺</m:t>
                                  </m:r>
                                </m:e>
                                <m:sub>
                                  <m:r>
                                    <a:rPr lang="en-US" sz="2400" i="1">
                                      <a:latin typeface="Cambria Math"/>
                                    </a:rPr>
                                    <m:t>31</m:t>
                                  </m:r>
                                </m:sub>
                              </m:sSub>
                            </m:e>
                            <m:e>
                              <m:sSub>
                                <m:sSubPr>
                                  <m:ctrlPr>
                                    <a:rPr lang="en-US" sz="2400" i="1">
                                      <a:latin typeface="Cambria Math"/>
                                    </a:rPr>
                                  </m:ctrlPr>
                                </m:sSubPr>
                                <m:e>
                                  <m:r>
                                    <a:rPr lang="en-US" sz="2400" i="1">
                                      <a:latin typeface="Cambria Math"/>
                                    </a:rPr>
                                    <m:t>𝐺</m:t>
                                  </m:r>
                                </m:e>
                                <m:sub>
                                  <m:r>
                                    <a:rPr lang="en-US" sz="2400" i="1">
                                      <a:latin typeface="Cambria Math"/>
                                    </a:rPr>
                                    <m:t>32</m:t>
                                  </m:r>
                                </m:sub>
                              </m:sSub>
                            </m:e>
                            <m:e>
                              <m:sSub>
                                <m:sSubPr>
                                  <m:ctrlPr>
                                    <a:rPr lang="en-US" sz="2400" i="1">
                                      <a:latin typeface="Cambria Math"/>
                                    </a:rPr>
                                  </m:ctrlPr>
                                </m:sSubPr>
                                <m:e>
                                  <m:r>
                                    <a:rPr lang="en-US" sz="2400" i="1">
                                      <a:latin typeface="Cambria Math"/>
                                    </a:rPr>
                                    <m:t>𝐺</m:t>
                                  </m:r>
                                </m:e>
                                <m:sub>
                                  <m:r>
                                    <a:rPr lang="en-US" sz="2400" i="1">
                                      <a:latin typeface="Cambria Math"/>
                                    </a:rPr>
                                    <m:t>33</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(114)</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59516"/>
                <a:ext cx="9144000" cy="2281843"/>
              </a:xfrm>
              <a:prstGeom prst="rect">
                <a:avLst/>
              </a:prstGeom>
              <a:blipFill rotWithShape="1">
                <a:blip r:embed="rId2"/>
                <a:stretch>
                  <a:fillRect l="-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0" y="3733800"/>
                <a:ext cx="91440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0" y="3733800"/>
                <a:ext cx="9144000" cy="1846659"/>
              </a:xfrm>
              <a:prstGeom prst="rect">
                <a:avLst/>
              </a:prstGeom>
              <a:blipFill rotWithShape="1">
                <a:blip r:embed="rId3"/>
                <a:stretch>
                  <a:fillRect l="-867"/>
                </a:stretch>
              </a:blipFill>
            </p:spPr>
            <p:txBody>
              <a:bodyPr/>
              <a:lstStyle/>
              <a:p>
                <a:r>
                  <a:rPr lang="en-US">
                    <a:noFill/>
                  </a:rPr>
                  <a:t> </a:t>
                </a:r>
              </a:p>
            </p:txBody>
          </p:sp>
        </mc:Fallback>
      </mc:AlternateContent>
      <p:sp>
        <p:nvSpPr>
          <p:cNvPr id="4" name="TextBox 3"/>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152400" y="695980"/>
            <a:ext cx="88392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637956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ct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𝐺</m:t>
                                  </m:r>
                                </m:e>
                                <m:sub>
                                  <m:r>
                                    <a:rPr lang="en-US" sz="2400" i="1">
                                      <a:latin typeface="Cambria Math"/>
                                    </a:rPr>
                                    <m:t>11</m:t>
                                  </m:r>
                                </m:sub>
                              </m:sSub>
                            </m:e>
                            <m:e>
                              <m:sSub>
                                <m:sSubPr>
                                  <m:ctrlPr>
                                    <a:rPr lang="en-US" sz="2400" i="1">
                                      <a:latin typeface="Cambria Math"/>
                                    </a:rPr>
                                  </m:ctrlPr>
                                </m:sSubPr>
                                <m:e>
                                  <m:r>
                                    <a:rPr lang="en-US" sz="2400" i="1">
                                      <a:latin typeface="Cambria Math"/>
                                    </a:rPr>
                                    <m:t>𝐺</m:t>
                                  </m:r>
                                </m:e>
                                <m:sub>
                                  <m:r>
                                    <a:rPr lang="en-US" sz="2400" i="1">
                                      <a:latin typeface="Cambria Math"/>
                                    </a:rPr>
                                    <m:t>12</m:t>
                                  </m:r>
                                </m:sub>
                              </m:sSub>
                            </m:e>
                            <m:e>
                              <m:r>
                                <a:rPr lang="en-US" sz="2400" i="1">
                                  <a:latin typeface="Cambria Math"/>
                                </a:rPr>
                                <m:t>0</m:t>
                              </m:r>
                            </m:e>
                          </m:mr>
                          <m:mr>
                            <m:e>
                              <m:sSub>
                                <m:sSubPr>
                                  <m:ctrlPr>
                                    <a:rPr lang="en-US" sz="2400" i="1">
                                      <a:latin typeface="Cambria Math"/>
                                    </a:rPr>
                                  </m:ctrlPr>
                                </m:sSubPr>
                                <m:e>
                                  <m:r>
                                    <a:rPr lang="en-US" sz="2400" i="1">
                                      <a:latin typeface="Cambria Math"/>
                                    </a:rPr>
                                    <m:t>𝐺</m:t>
                                  </m:r>
                                </m:e>
                                <m:sub>
                                  <m:r>
                                    <a:rPr lang="en-US" sz="2400" i="1">
                                      <a:latin typeface="Cambria Math"/>
                                    </a:rPr>
                                    <m:t>21</m:t>
                                  </m:r>
                                </m:sub>
                              </m:sSub>
                            </m:e>
                            <m:e>
                              <m:sSub>
                                <m:sSubPr>
                                  <m:ctrlPr>
                                    <a:rPr lang="en-US" sz="2400" i="1">
                                      <a:latin typeface="Cambria Math"/>
                                    </a:rPr>
                                  </m:ctrlPr>
                                </m:sSubPr>
                                <m:e>
                                  <m:r>
                                    <a:rPr lang="en-US" sz="2400" i="1">
                                      <a:latin typeface="Cambria Math"/>
                                    </a:rPr>
                                    <m:t>𝐺</m:t>
                                  </m:r>
                                </m:e>
                                <m:sub>
                                  <m:r>
                                    <a:rPr lang="en-US" sz="2400" i="1">
                                      <a:latin typeface="Cambria Math"/>
                                    </a:rPr>
                                    <m:t>22</m:t>
                                  </m:r>
                                </m:sub>
                              </m:sSub>
                            </m:e>
                            <m:e>
                              <m:r>
                                <a:rPr lang="en-US" sz="2400" i="1">
                                  <a:latin typeface="Cambria Math"/>
                                </a:rPr>
                                <m:t>0</m:t>
                              </m:r>
                            </m:e>
                          </m:mr>
                          <m:mr>
                            <m:e>
                              <m:sSub>
                                <m:sSubPr>
                                  <m:ctrlPr>
                                    <a:rPr lang="en-US" sz="2400" i="1">
                                      <a:latin typeface="Cambria Math"/>
                                    </a:rPr>
                                  </m:ctrlPr>
                                </m:sSubPr>
                                <m:e>
                                  <m:r>
                                    <a:rPr lang="en-US" sz="2400" i="1">
                                      <a:latin typeface="Cambria Math"/>
                                    </a:rPr>
                                    <m:t>𝐺</m:t>
                                  </m:r>
                                </m:e>
                                <m:sub>
                                  <m:r>
                                    <a:rPr lang="en-US" sz="2400" i="1">
                                      <a:latin typeface="Cambria Math"/>
                                    </a:rPr>
                                    <m:t>31</m:t>
                                  </m:r>
                                </m:sub>
                              </m:sSub>
                            </m:e>
                            <m:e>
                              <m:sSub>
                                <m:sSubPr>
                                  <m:ctrlPr>
                                    <a:rPr lang="en-US" sz="2400" i="1">
                                      <a:latin typeface="Cambria Math"/>
                                    </a:rPr>
                                  </m:ctrlPr>
                                </m:sSubPr>
                                <m:e>
                                  <m:r>
                                    <a:rPr lang="en-US" sz="2400" i="1">
                                      <a:latin typeface="Cambria Math"/>
                                    </a:rPr>
                                    <m:t>𝐺</m:t>
                                  </m:r>
                                </m:e>
                                <m:sub>
                                  <m:r>
                                    <a:rPr lang="en-US" sz="2400" i="1">
                                      <a:latin typeface="Cambria Math"/>
                                    </a:rPr>
                                    <m:t>32</m:t>
                                  </m:r>
                                </m:sub>
                              </m:sSub>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(115)</a:t>
                </a:r>
                <a:endParaRPr lang="en-US" sz="24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(116)</a:t>
                </a:r>
                <a:endParaRPr lang="en-US" sz="2400" dirty="0">
                  <a:latin typeface="Times New Roman" pitchFamily="18" charset="0"/>
                  <a:cs typeface="Times New Roman" pitchFamily="18" charset="0"/>
                </a:endParaRPr>
              </a:p>
              <a:p>
                <a:pPr marL="0" lvl="2" algn="ctr"/>
                <a:endParaRPr lang="en-US" sz="2400" dirty="0" smtClean="0"/>
              </a:p>
              <a:p>
                <a:pPr marL="0" lvl="2"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𝐺</m:t>
                        </m:r>
                        <m:r>
                          <a:rPr lang="en-US" sz="2400" i="1">
                            <a:latin typeface="Cambria Math"/>
                          </a:rPr>
                          <m:t>1</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𝑐𝑎</m:t>
                                  </m:r>
                                </m:sub>
                              </m:sSub>
                            </m:e>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𝑏𝑐</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𝑐𝑎</m:t>
                                  </m:r>
                                </m:sub>
                              </m:sSub>
                            </m:e>
                            <m:e>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r>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𝑏𝑐</m:t>
                                  </m:r>
                                </m:sub>
                              </m:sSub>
                            </m:e>
                            <m:e>
                              <m:r>
                                <a:rPr lang="en-US" sz="2400" i="1">
                                  <a:latin typeface="Cambria Math"/>
                                </a:rPr>
                                <m:t>0</m:t>
                              </m:r>
                            </m:e>
                          </m:mr>
                        </m:m>
                      </m:e>
                    </m:d>
                  </m:oMath>
                </a14:m>
                <a:r>
                  <a:rPr lang="en-US" sz="2400" b="1" dirty="0" smtClean="0">
                    <a:solidFill>
                      <a:srgbClr val="FF0000"/>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117)</a:t>
                </a:r>
                <a:endParaRPr lang="en-US" sz="2400" dirty="0">
                  <a:latin typeface="Times New Roman" pitchFamily="18" charset="0"/>
                  <a:cs typeface="Times New Roman" pitchFamily="18" charset="0"/>
                </a:endParaRPr>
              </a:p>
              <a:p>
                <a:pPr marL="0" lvl="2" algn="ct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6379567"/>
              </a:xfrm>
              <a:prstGeom prst="rect">
                <a:avLst/>
              </a:prstGeom>
              <a:blipFill rotWithShape="1">
                <a:blip r:embed="rId3"/>
                <a:stretch>
                  <a:fillRect l="-867" t="-955" r="-5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707886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(118)</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generalized matrices are defined in terms of the line-to-neutral voltages on the two sides of the transformer bank.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118) </a:t>
                </a:r>
                <a:r>
                  <a:rPr lang="en-US" sz="2400" dirty="0">
                    <a:latin typeface="Times New Roman" pitchFamily="18" charset="0"/>
                    <a:cs typeface="Times New Roman" pitchFamily="18" charset="0"/>
                  </a:rPr>
                  <a:t>is modified to be in terms of equivalent line-to-neutral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m:oMathPara>
                </a14:m>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 </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119)</a:t>
                </a:r>
                <a:endParaRPr lang="en-US" sz="2400" dirty="0">
                  <a:latin typeface="Times New Roman" pitchFamily="18" charset="0"/>
                  <a:cs typeface="Times New Roman" pitchFamily="18" charset="0"/>
                </a:endParaRPr>
              </a:p>
              <a:p>
                <a:endParaRPr lang="en-US" dirty="0"/>
              </a:p>
              <a:p>
                <a:endParaRPr lang="en-US" dirty="0"/>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7078861"/>
              </a:xfrm>
              <a:prstGeom prst="rect">
                <a:avLst/>
              </a:prstGeom>
              <a:blipFill rotWithShape="1">
                <a:blip r:embed="rId3"/>
                <a:stretch>
                  <a:fillRect l="-867" t="-861"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9525" y="762000"/>
                <a:ext cx="9144000" cy="639110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(120)</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2</m:t>
                              </m:r>
                            </m:e>
                          </m:mr>
                        </m:m>
                      </m:e>
                    </m:d>
                  </m:oMath>
                </a14:m>
                <a:r>
                  <a:rPr lang="en-US" sz="2400" dirty="0" smtClean="0">
                    <a:latin typeface="Times New Roman" pitchFamily="18" charset="0"/>
                    <a:cs typeface="Times New Roman" pitchFamily="18" charset="0"/>
                  </a:rPr>
                  <a:t>		(121)</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oMath>
                </a14:m>
                <a:r>
                  <a:rPr lang="en-US" sz="2400" dirty="0" smtClean="0">
                    <a:latin typeface="Times New Roman" pitchFamily="18" charset="0"/>
                    <a:cs typeface="Times New Roman" pitchFamily="18" charset="0"/>
                  </a:rPr>
                  <a:t>					(122)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9525" y="762000"/>
                <a:ext cx="9144000" cy="6391109"/>
              </a:xfrm>
              <a:prstGeom prst="rect">
                <a:avLst/>
              </a:prstGeom>
              <a:blipFill rotWithShape="1">
                <a:blip r:embed="rId3"/>
                <a:stretch>
                  <a:fillRect l="-867" t="-95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06532" y="990600"/>
                <a:ext cx="8885068" cy="523015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(123)</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latin typeface="Times New Roman" pitchFamily="18" charset="0"/>
                    <a:cs typeface="Times New Roman" pitchFamily="18" charset="0"/>
                  </a:rPr>
                  <a:t>					(124)</a:t>
                </a:r>
                <a:endParaRPr lang="en-US" sz="24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06532" y="990600"/>
                <a:ext cx="8885068" cy="5230150"/>
              </a:xfrm>
              <a:prstGeom prst="rect">
                <a:avLst/>
              </a:prstGeom>
              <a:blipFill rotWithShape="1">
                <a:blip r:embed="rId2"/>
                <a:stretch>
                  <a:fillRect l="-89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533400"/>
            <a:ext cx="8991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b="1" u="sng"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762000"/>
                <a:ext cx="9144000" cy="6144887"/>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oMath>
                  </m:oMathPara>
                </a14:m>
                <a:endParaRPr lang="en-US" sz="2400" dirty="0" smtClean="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(125)</a:t>
                </a:r>
              </a:p>
              <a:p>
                <a:pPr algn="ct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(126)</a:t>
                </a:r>
              </a:p>
              <a:p>
                <a:pPr marL="457200" lvl="3"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
                      </m:e>
                    </m:d>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(127)</a:t>
                </a:r>
              </a:p>
              <a:p>
                <a:pPr algn="ctr"/>
                <a:endParaRPr lang="en-US" sz="2400" dirty="0" smtClean="0">
                  <a:latin typeface="Times New Roman" pitchFamily="18" charset="0"/>
                  <a:cs typeface="Times New Roman" pitchFamily="18" charset="0"/>
                </a:endParaRPr>
              </a:p>
              <a:p>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oMath>
                </a14:m>
                <a:r>
                  <a:rPr lang="en-US" sz="2400" dirty="0" smtClean="0">
                    <a:latin typeface="Times New Roman" pitchFamily="18" charset="0"/>
                    <a:cs typeface="Times New Roman" pitchFamily="18" charset="0"/>
                  </a:rPr>
                  <a:t>   	              		            (128)</a:t>
                </a:r>
                <a:endParaRPr lang="en-US" sz="24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0" y="762000"/>
                <a:ext cx="9144000" cy="6144887"/>
              </a:xfrm>
              <a:prstGeom prst="rect">
                <a:avLst/>
              </a:prstGeom>
              <a:blipFill rotWithShape="1">
                <a:blip r:embed="rId2"/>
                <a:stretch>
                  <a:fillRect l="-1000" r="-26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533400"/>
            <a:ext cx="8991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57861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228600" y="59313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874716"/>
            <a:ext cx="5616287" cy="5782760"/>
          </a:xfrm>
          <a:prstGeom prst="rect">
            <a:avLst/>
          </a:prstGeom>
        </p:spPr>
      </p:pic>
      <p:sp>
        <p:nvSpPr>
          <p:cNvPr id="5" name="TextBox 4"/>
          <p:cNvSpPr txBox="1"/>
          <p:nvPr/>
        </p:nvSpPr>
        <p:spPr>
          <a:xfrm>
            <a:off x="501242" y="6195811"/>
            <a:ext cx="2286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10.0</a:t>
            </a:r>
            <a:endParaRPr lang="en-US" sz="2400" b="1" dirty="0">
              <a:latin typeface="Times New Roman" pitchFamily="18" charset="0"/>
              <a:cs typeface="Times New Roman" pitchFamily="18" charset="0"/>
            </a:endParaRPr>
          </a:p>
        </p:txBody>
      </p:sp>
      <p:sp>
        <p:nvSpPr>
          <p:cNvPr id="6" name="Rectangle 5"/>
          <p:cNvSpPr/>
          <p:nvPr/>
        </p:nvSpPr>
        <p:spPr>
          <a:xfrm>
            <a:off x="76200" y="1828800"/>
            <a:ext cx="2590800" cy="341632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10.0 shows the open wye-open delta connection and the primary and secondary positive sequence voltage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t>
            </a: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874493"/>
                <a:ext cx="9144000" cy="474405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1200" dirty="0"/>
              </a:p>
              <a:p>
                <a:pPr marL="342900" lvl="2" indent="-342900">
                  <a:buFont typeface="Arial" pitchFamily="34" charset="0"/>
                  <a:buChar char="•"/>
                </a:pPr>
                <a:endParaRPr lang="en-US" sz="2400" dirty="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r>
                  <a:rPr lang="en-US" sz="2400" dirty="0" smtClean="0">
                    <a:latin typeface="Times New Roman" pitchFamily="18" charset="0"/>
                    <a:cs typeface="Times New Roman" pitchFamily="18" charset="0"/>
                  </a:rPr>
                  <a:t>		(129)</a:t>
                </a: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latin typeface="Times New Roman" pitchFamily="18" charset="0"/>
                    <a:cs typeface="Times New Roman" pitchFamily="18" charset="0"/>
                  </a:rPr>
                  <a:t>		(130)</a:t>
                </a:r>
              </a:p>
              <a:p>
                <a:pPr marL="0" lvl="2" algn="ctr"/>
                <a:endParaRPr lang="en-US" sz="24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874493"/>
                <a:ext cx="9144000" cy="4744056"/>
              </a:xfrm>
              <a:prstGeom prst="rect">
                <a:avLst/>
              </a:prstGeom>
              <a:blipFill rotWithShape="1">
                <a:blip r:embed="rId3"/>
                <a:stretch>
                  <a:fillRect l="-933" t="-128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874493"/>
                <a:ext cx="9144000" cy="310854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1200" dirty="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𝑇</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𝐴</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i="1"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𝑇</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𝐵</m:t>
                        </m:r>
                      </m:sub>
                    </m:sSub>
                    <m:r>
                      <a:rPr lang="en-US" sz="2400" i="1">
                        <a:latin typeface="Cambria Math"/>
                      </a:rPr>
                      <m:t>=</m:t>
                    </m:r>
                    <m:sSub>
                      <m:sSubPr>
                        <m:ctrlPr>
                          <a:rPr lang="en-US" sz="2400" i="1">
                            <a:latin typeface="Cambria Math"/>
                          </a:rPr>
                        </m:ctrlPr>
                      </m:sSubPr>
                      <m:e>
                        <m:r>
                          <a:rPr lang="en-US" sz="2400" i="1">
                            <a:latin typeface="Cambria Math"/>
                          </a:rPr>
                          <m:t>−</m:t>
                        </m:r>
                        <m:r>
                          <a:rPr lang="en-US" sz="2400" i="1">
                            <a:latin typeface="Cambria Math"/>
                          </a:rPr>
                          <m:t>𝐼</m:t>
                        </m:r>
                      </m:e>
                      <m:sub>
                        <m:r>
                          <a:rPr lang="en-US" sz="2400" i="1">
                            <a:latin typeface="Cambria Math"/>
                          </a:rPr>
                          <m:t>𝑐</m:t>
                        </m:r>
                      </m:sub>
                    </m:sSub>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smtClean="0">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r>
                      <a:rPr lang="en-US" sz="2400" i="1">
                        <a:latin typeface="Cambria Math"/>
                      </a:rPr>
                      <m:t>)</m:t>
                    </m:r>
                  </m:oMath>
                </a14:m>
                <a:endParaRPr lang="en-US" sz="24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874493"/>
                <a:ext cx="9144000" cy="3108543"/>
              </a:xfrm>
              <a:prstGeom prst="rect">
                <a:avLst/>
              </a:prstGeom>
              <a:blipFill rotWithShape="1">
                <a:blip r:embed="rId3"/>
                <a:stretch>
                  <a:fillRect l="-933" t="-196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TextBox 2"/>
          <p:cNvSpPr txBox="1"/>
          <p:nvPr/>
        </p:nvSpPr>
        <p:spPr>
          <a:xfrm>
            <a:off x="6477000" y="2814935"/>
            <a:ext cx="2286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(131)</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0" y="3886200"/>
                <a:ext cx="9144000" cy="274350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(132)</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133)</a:t>
                </a:r>
                <a:endParaRPr lang="en-US" sz="2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3886200"/>
                <a:ext cx="9144000" cy="2743508"/>
              </a:xfrm>
              <a:prstGeom prst="rect">
                <a:avLst/>
              </a:prstGeom>
              <a:blipFill rotWithShape="1">
                <a:blip r:embed="rId4"/>
                <a:stretch>
                  <a:fillRect l="-867" t="-1778" b="-4000"/>
                </a:stretch>
              </a:blipFill>
            </p:spPr>
            <p:txBody>
              <a:bodyPr/>
              <a:lstStyle/>
              <a:p>
                <a:r>
                  <a:rPr lang="en-US">
                    <a:noFill/>
                  </a:rPr>
                  <a:t> </a:t>
                </a:r>
              </a:p>
            </p:txBody>
          </p:sp>
        </mc:Fallback>
      </mc:AlternateContent>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304800" y="77218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5" name="Rectangle 4"/>
              <p:cNvSpPr/>
              <p:nvPr/>
            </p:nvSpPr>
            <p:spPr>
              <a:xfrm>
                <a:off x="0" y="1524000"/>
                <a:ext cx="9144000" cy="415498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𝐴𝐺</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𝐵𝐺</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524000"/>
                <a:ext cx="9144000" cy="4154984"/>
              </a:xfrm>
              <a:prstGeom prst="rect">
                <a:avLst/>
              </a:prstGeom>
              <a:blipFill rotWithShape="1">
                <a:blip r:embed="rId2"/>
                <a:stretch>
                  <a:fillRect l="-867"/>
                </a:stretch>
              </a:blipFill>
            </p:spPr>
            <p:txBody>
              <a:bodyPr/>
              <a:lstStyle/>
              <a:p>
                <a:r>
                  <a:rPr lang="en-US">
                    <a:noFill/>
                  </a:rPr>
                  <a:t> </a:t>
                </a:r>
              </a:p>
            </p:txBody>
          </p:sp>
        </mc:Fallback>
      </mc:AlternateContent>
      <p:sp>
        <p:nvSpPr>
          <p:cNvPr id="6" name="TextBox 5"/>
          <p:cNvSpPr txBox="1"/>
          <p:nvPr/>
        </p:nvSpPr>
        <p:spPr>
          <a:xfrm>
            <a:off x="8077200" y="2759420"/>
            <a:ext cx="1905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p:txBody>
      </p:sp>
      <p:sp>
        <p:nvSpPr>
          <p:cNvPr id="7" name="TextBox 6"/>
          <p:cNvSpPr txBox="1"/>
          <p:nvPr/>
        </p:nvSpPr>
        <p:spPr>
          <a:xfrm>
            <a:off x="8077200" y="5029200"/>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(135)</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762000"/>
                <a:ext cx="9144000" cy="59443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457200" lvl="3"/>
                <a:endParaRPr lang="en-US" b="1" dirty="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(137)</a:t>
                </a:r>
                <a:endParaRPr lang="en-US" sz="24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(138)</a:t>
                </a:r>
                <a:endParaRPr lang="en-US" sz="24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762000"/>
                <a:ext cx="9144000" cy="5944384"/>
              </a:xfrm>
              <a:prstGeom prst="rect">
                <a:avLst/>
              </a:prstGeom>
              <a:blipFill rotWithShape="1">
                <a:blip r:embed="rId3"/>
                <a:stretch>
                  <a:fillRect l="-933" t="-1026"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685800"/>
                <a:ext cx="9144000" cy="590059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(139)</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(140)</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80" y="685800"/>
                <a:ext cx="9144000" cy="5900590"/>
              </a:xfrm>
              <a:prstGeom prst="rect">
                <a:avLst/>
              </a:prstGeom>
              <a:blipFill rotWithShape="1">
                <a:blip r:embed="rId3"/>
                <a:stretch>
                  <a:fillRect l="-933" t="-103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117718" y="53340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117718" y="533400"/>
                <a:ext cx="8873882" cy="6230808"/>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(143)</a:t>
                </a:r>
              </a:p>
              <a:p>
                <a:pPr algn="ctr"/>
                <a:endParaRPr lang="en-US" sz="2400" dirty="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(144)</a:t>
                </a:r>
              </a:p>
              <a:p>
                <a:pPr algn="ctr"/>
                <a:endParaRPr lang="en-US" sz="2400" dirty="0" smtClean="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(145)</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7718" y="533400"/>
                <a:ext cx="8873882" cy="6230808"/>
              </a:xfrm>
              <a:prstGeom prst="rect">
                <a:avLst/>
              </a:prstGeom>
              <a:blipFill rotWithShape="1">
                <a:blip r:embed="rId2"/>
                <a:stretch>
                  <a:fillRect l="-893"/>
                </a:stretch>
              </a:blipFill>
            </p:spPr>
            <p:txBody>
              <a:bodyPr/>
              <a:lstStyle/>
              <a:p>
                <a:r>
                  <a:rPr lang="en-US">
                    <a:noFill/>
                  </a:rPr>
                  <a:t> </a:t>
                </a:r>
              </a:p>
            </p:txBody>
          </p:sp>
        </mc:Fallback>
      </mc:AlternateContent>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940088"/>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 :</a:t>
            </a:r>
          </a:p>
          <a:p>
            <a:pPr marL="800100" lvl="1" indent="-342900">
              <a:buFont typeface="Wingdings" pitchFamily="2" charset="2"/>
              <a:buChar char="Ø"/>
            </a:pPr>
            <a:r>
              <a:rPr lang="en-US" sz="2400" dirty="0" smtClean="0">
                <a:latin typeface="Times New Roman" pitchFamily="18" charset="0"/>
                <a:cs typeface="Times New Roman" pitchFamily="18" charset="0"/>
              </a:rPr>
              <a:t>the spacing between conductors</a:t>
            </a:r>
          </a:p>
          <a:p>
            <a:pPr marL="800100" lvl="1" indent="-342900">
              <a:buFont typeface="Wingdings" pitchFamily="2" charset="2"/>
              <a:buChar char="Ø"/>
            </a:pPr>
            <a:r>
              <a:rPr lang="en-US" sz="2400" dirty="0" smtClean="0">
                <a:latin typeface="Times New Roman" pitchFamily="18" charset="0"/>
                <a:cs typeface="Times New Roman" pitchFamily="18" charset="0"/>
              </a:rPr>
              <a:t>conductor sizes</a:t>
            </a:r>
          </a:p>
          <a:p>
            <a:pPr marL="800100" lvl="1" indent="-342900">
              <a:buFont typeface="Wingdings" pitchFamily="2" charset="2"/>
              <a:buChar char="Ø"/>
            </a:pPr>
            <a:r>
              <a:rPr lang="en-US" sz="2400" dirty="0" smtClean="0">
                <a:latin typeface="Times New Roman" pitchFamily="18" charset="0"/>
                <a:cs typeface="Times New Roman" pitchFamily="18" charset="0"/>
              </a:rPr>
              <a:t> 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117718" y="53340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4" name="Rectangle 3"/>
              <p:cNvSpPr/>
              <p:nvPr/>
            </p:nvSpPr>
            <p:spPr>
              <a:xfrm>
                <a:off x="0" y="1219200"/>
                <a:ext cx="9144000" cy="409778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𝐴𝐺</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dirty="0"/>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𝐵𝐺</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0" y="1219200"/>
                <a:ext cx="9144000" cy="4097788"/>
              </a:xfrm>
              <a:prstGeom prst="rect">
                <a:avLst/>
              </a:prstGeom>
              <a:blipFill rotWithShape="1">
                <a:blip r:embed="rId2"/>
                <a:stretch>
                  <a:fillRect l="-867" r="-667"/>
                </a:stretch>
              </a:blipFill>
            </p:spPr>
            <p:txBody>
              <a:bodyPr/>
              <a:lstStyle/>
              <a:p>
                <a:r>
                  <a:rPr lang="en-US">
                    <a:noFill/>
                  </a:rPr>
                  <a:t> </a:t>
                </a:r>
              </a:p>
            </p:txBody>
          </p:sp>
        </mc:Fallback>
      </mc:AlternateContent>
      <p:sp>
        <p:nvSpPr>
          <p:cNvPr id="6" name="TextBox 5"/>
          <p:cNvSpPr txBox="1"/>
          <p:nvPr/>
        </p:nvSpPr>
        <p:spPr>
          <a:xfrm>
            <a:off x="7010400" y="4038600"/>
            <a:ext cx="2057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(146)</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942883"/>
                <a:ext cx="9144000" cy="547637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𝑎𝑏</m:t>
                                  </m:r>
                                </m:sub>
                              </m:sSub>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smtClean="0">
                    <a:latin typeface="Times New Roman" pitchFamily="18" charset="0"/>
                    <a:cs typeface="Times New Roman" pitchFamily="18" charset="0"/>
                  </a:rPr>
                  <a:t>(147)</a:t>
                </a:r>
                <a:endParaRPr lang="en-US" sz="2400" dirty="0">
                  <a:latin typeface="Times New Roman" pitchFamily="18" charset="0"/>
                  <a:cs typeface="Times New Roman" pitchFamily="18" charset="0"/>
                </a:endParaRPr>
              </a:p>
              <a:p>
                <a:pPr marL="0" lvl="2"/>
                <a:r>
                  <a:rPr lang="en-US" sz="2400" dirty="0"/>
                  <a:t>		</a:t>
                </a:r>
                <a:endParaRPr lang="en-US" sz="2400"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𝐵𝑉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(148)</a:t>
                </a:r>
                <a:endParaRPr lang="en-US" sz="24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942883"/>
                <a:ext cx="9144000" cy="5476371"/>
              </a:xfrm>
              <a:prstGeom prst="rect">
                <a:avLst/>
              </a:prstGeom>
              <a:blipFill rotWithShape="1">
                <a:blip r:embed="rId3"/>
                <a:stretch>
                  <a:fillRect l="-933" t="-1114"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5135940"/>
                <a:ext cx="9144000" cy="156966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smtClean="0"/>
                  <a:t>			</a:t>
                </a:r>
                <a:r>
                  <a:rPr lang="en-US" sz="24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0" y="5135940"/>
                <a:ext cx="9144000" cy="1569660"/>
              </a:xfrm>
              <a:prstGeom prst="rect">
                <a:avLst/>
              </a:prstGeom>
              <a:blipFill rotWithShape="1">
                <a:blip r:embed="rId2"/>
                <a:stretch>
                  <a:fillRect l="-867" t="-3113" r="-600"/>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250794" y="90794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5" name="Rectangle 4"/>
              <p:cNvSpPr/>
              <p:nvPr/>
            </p:nvSpPr>
            <p:spPr>
              <a:xfrm>
                <a:off x="0" y="1524000"/>
                <a:ext cx="9144000" cy="341632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342900" lvl="2" indent="-342900">
                  <a:buFont typeface="Arial" pitchFamily="34" charset="0"/>
                  <a:buChar char="•"/>
                </a:pPr>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m:oMathPara>
                </a14:m>
                <a:endParaRPr lang="en-US" sz="2400" i="1" dirty="0" smtClean="0">
                  <a:latin typeface="Cambria Math"/>
                </a:endParaRPr>
              </a:p>
              <a:p>
                <a:endParaRPr lang="en-US" sz="2400" i="1" dirty="0" smtClean="0">
                  <a:latin typeface="Cambria Math"/>
                </a:endParaRPr>
              </a:p>
              <a:p>
                <a:pPr algn="ctr"/>
                <a:r>
                  <a:rPr lang="en-US" sz="2400" dirty="0">
                    <a:latin typeface="Times New Roman" pitchFamily="18" charset="0"/>
                    <a:cs typeface="Times New Roman" pitchFamily="18" charset="0"/>
                  </a:rPr>
                  <a:t>and</a:t>
                </a:r>
                <a:r>
                  <a:rPr lang="en-US" sz="2400" dirty="0" smtClean="0"/>
                  <a:t>	</a:t>
                </a:r>
              </a:p>
              <a:p>
                <a:pPr algn="ctr"/>
                <a:endParaRPr lang="en-US" sz="2400" dirty="0" smtClean="0"/>
              </a:p>
              <a:p>
                <a:r>
                  <a:rPr lang="en-US" sz="2400" dirty="0"/>
                  <a:t>	</a:t>
                </a:r>
                <a14:m>
                  <m:oMath xmlns:m="http://schemas.openxmlformats.org/officeDocument/2006/math">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𝐵𝑉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0" y="1524000"/>
                <a:ext cx="9144000" cy="3416320"/>
              </a:xfrm>
              <a:prstGeom prst="rect">
                <a:avLst/>
              </a:prstGeom>
              <a:blipFill rotWithShape="1">
                <a:blip r:embed="rId3"/>
                <a:stretch>
                  <a:fillRect l="-867" t="-1429" r="-267"/>
                </a:stretch>
              </a:blipFill>
            </p:spPr>
            <p:txBody>
              <a:bodyPr/>
              <a:lstStyle/>
              <a:p>
                <a:r>
                  <a:rPr lang="en-US">
                    <a:noFill/>
                  </a:rPr>
                  <a:t> </a:t>
                </a:r>
              </a:p>
            </p:txBody>
          </p:sp>
        </mc:Fallback>
      </mc:AlternateContent>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525" y="1905000"/>
                <a:ext cx="9144000" cy="3720121"/>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𝐵𝑉</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
                      </m:e>
                    </m:d>
                  </m:oMath>
                </a14:m>
                <a:r>
                  <a:rPr lang="en-US" sz="2400" dirty="0"/>
                  <a:t>	</a:t>
                </a:r>
                <a:r>
                  <a:rPr lang="en-US" sz="2400" dirty="0" smtClean="0"/>
                  <a:t>	</a:t>
                </a:r>
                <a:r>
                  <a:rPr lang="en-US" sz="2400" dirty="0" smtClean="0">
                    <a:latin typeface="Times New Roman" pitchFamily="18" charset="0"/>
                    <a:cs typeface="Times New Roman" pitchFamily="18" charset="0"/>
                  </a:rPr>
                  <a:t>(151)</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(152)</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525" y="1905000"/>
                <a:ext cx="9144000" cy="3720121"/>
              </a:xfrm>
              <a:prstGeom prst="rect">
                <a:avLst/>
              </a:prstGeom>
              <a:blipFill rotWithShape="1">
                <a:blip r:embed="rId2"/>
                <a:stretch>
                  <a:fillRect t="-1311" r="-3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250794" y="90794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529375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486287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a:t>Thevenin Equivalent Circuit</a:t>
            </a:r>
          </a:p>
          <a:p>
            <a:endParaRPr lang="en-US" dirty="0"/>
          </a:p>
        </p:txBody>
      </p:sp>
    </p:spTree>
    <p:extLst>
      <p:ext uri="{BB962C8B-B14F-4D97-AF65-F5344CB8AC3E}">
        <p14:creationId xmlns:p14="http://schemas.microsoft.com/office/powerpoint/2010/main" val="411894196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86341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11.0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457200" lvl="3"/>
            <a:endParaRPr lang="en-US" b="1" dirty="0" smtClean="0"/>
          </a:p>
          <a:p>
            <a:pPr marL="457200" lvl="3"/>
            <a:r>
              <a:rPr lang="en-US" sz="2400" b="1" dirty="0" smtClean="0">
                <a:latin typeface="Times New Roman" pitchFamily="18" charset="0"/>
                <a:cs typeface="Times New Roman" pitchFamily="18" charset="0"/>
              </a:rPr>
              <a:t>Figure 11.0</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0" lvl="2"/>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4114800"/>
            <a:ext cx="7358617" cy="1956231"/>
          </a:xfrm>
          <a:prstGeom prst="rect">
            <a:avLst/>
          </a:prstGeom>
        </p:spPr>
      </p:pic>
    </p:spTree>
    <p:extLst>
      <p:ext uri="{BB962C8B-B14F-4D97-AF65-F5344CB8AC3E}">
        <p14:creationId xmlns:p14="http://schemas.microsoft.com/office/powerpoint/2010/main" val="9659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236988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a:p>
            <a:pPr marL="342900" lvl="2" indent="-342900">
              <a:buFont typeface="Arial" pitchFamily="34" charset="0"/>
              <a:buChar char="•"/>
            </a:pPr>
            <a:endParaRPr lang="en-US" dirty="0"/>
          </a:p>
          <a:p>
            <a:pPr marL="0" lvl="2"/>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886200"/>
            <a:ext cx="5889469" cy="2438400"/>
          </a:xfrm>
          <a:prstGeom prst="rect">
            <a:avLst/>
          </a:prstGeom>
        </p:spPr>
      </p:pic>
      <p:sp>
        <p:nvSpPr>
          <p:cNvPr id="5" name="Rectangle 4"/>
          <p:cNvSpPr/>
          <p:nvPr/>
        </p:nvSpPr>
        <p:spPr>
          <a:xfrm>
            <a:off x="0" y="2980015"/>
            <a:ext cx="9153525" cy="3877985"/>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Figure </a:t>
            </a:r>
            <a:r>
              <a:rPr lang="en-US" sz="2400" dirty="0" smtClean="0">
                <a:latin typeface="Times New Roman" pitchFamily="18" charset="0"/>
                <a:cs typeface="Times New Roman" pitchFamily="18" charset="0"/>
              </a:rPr>
              <a:t>12.0.</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sz="2400" b="1" dirty="0" smtClean="0">
                <a:latin typeface="Times New Roman" pitchFamily="18" charset="0"/>
                <a:cs typeface="Times New Roman" pitchFamily="18" charset="0"/>
              </a:rPr>
              <a:t>Figure 12.0</a:t>
            </a:r>
            <a:endParaRPr lang="en-US" sz="2400" dirty="0">
              <a:latin typeface="Times New Roman" pitchFamily="18" charset="0"/>
              <a:cs typeface="Times New Roman" pitchFamily="18" charset="0"/>
            </a:endParaRPr>
          </a:p>
          <a:p>
            <a:pPr marL="0" lvl="2"/>
            <a:r>
              <a:rPr lang="en-US" b="1" dirty="0"/>
              <a:t>	</a:t>
            </a:r>
          </a:p>
        </p:txBody>
      </p:sp>
    </p:spTree>
    <p:extLst>
      <p:ext uri="{BB962C8B-B14F-4D97-AF65-F5344CB8AC3E}">
        <p14:creationId xmlns:p14="http://schemas.microsoft.com/office/powerpoint/2010/main" val="298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03242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Figure 11.0,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(153)</a:t>
                </a:r>
              </a:p>
              <a:p>
                <a:pPr marL="0" lvl="2" algn="just"/>
                <a:r>
                  <a:rPr lang="en-US" sz="2400" dirty="0" smtClean="0">
                    <a:latin typeface="Times New Roman" pitchFamily="18" charset="0"/>
                    <a:cs typeface="Times New Roman" pitchFamily="18" charset="0"/>
                  </a:rPr>
                  <a:t>	</a:t>
                </a:r>
              </a:p>
              <a:p>
                <a:pPr marL="0" lvl="2"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But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(154)</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032421"/>
              </a:xfrm>
              <a:prstGeom prst="rect">
                <a:avLst/>
              </a:prstGeom>
              <a:blipFill rotWithShape="1">
                <a:blip r:embed="rId3"/>
                <a:stretch>
                  <a:fillRect l="-1000" t="-101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234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endParaRPr lang="en-US" dirty="0" smtClean="0"/>
          </a:p>
          <a:p>
            <a:r>
              <a:rPr lang="en-US"/>
              <a:t>Part </a:t>
            </a:r>
            <a:r>
              <a:rPr lang="en-US" smtClean="0"/>
              <a:t>5: </a:t>
            </a:r>
            <a:r>
              <a:rPr lang="en-US"/>
              <a:t>IEEE </a:t>
            </a:r>
            <a:r>
              <a:rPr lang="en-US" dirty="0" smtClean="0"/>
              <a:t>Test Systems</a:t>
            </a:r>
            <a:endParaRPr lang="en-US" dirty="0"/>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0600" y="1066800"/>
            <a:ext cx="4191000" cy="3293209"/>
          </a:xfrm>
          <a:prstGeom prst="rect">
            <a:avLst/>
          </a:prstGeom>
          <a:noFill/>
        </p:spPr>
        <p:txBody>
          <a:bodyPr wrap="square" rtlCol="0">
            <a:spAutoFit/>
          </a:bodyPr>
          <a:lstStyle/>
          <a:p>
            <a:pPr marL="342900" indent="-342900"/>
            <a:r>
              <a:rPr lang="en-US" sz="2800" dirty="0" smtClean="0"/>
              <a:t>	</a:t>
            </a: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TextBox 5"/>
          <p:cNvSpPr txBox="1"/>
          <p:nvPr/>
        </p:nvSpPr>
        <p:spPr>
          <a:xfrm>
            <a:off x="304800" y="609600"/>
            <a:ext cx="4572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endParaRPr lang="en-US" sz="2800" dirty="0">
              <a:latin typeface="Times New Roman" pitchFamily="18" charset="0"/>
              <a:cs typeface="Times New Roman"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483" y="1066800"/>
            <a:ext cx="3833317" cy="381000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6200" y="5105400"/>
                <a:ext cx="9067800" cy="2039982"/>
              </a:xfrm>
              <a:prstGeom prst="rect">
                <a:avLst/>
              </a:prstGeom>
              <a:noFill/>
            </p:spPr>
            <p:txBody>
              <a:bodyPr wrap="square" rtlCol="0">
                <a:spAutoFit/>
              </a:bodyPr>
              <a:lstStyle/>
              <a:p>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 </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𝑖𝑖</m:t>
                        </m:r>
                      </m:sub>
                    </m:sSub>
                    <m:r>
                      <a:rPr lang="en-US" sz="2400" i="1">
                        <a:latin typeface="Cambria Math"/>
                      </a:rPr>
                      <m:t>𝐺</m:t>
                    </m:r>
                    <m:r>
                      <a:rPr lang="en-US" sz="2400" i="1">
                        <a:latin typeface="Cambria Math"/>
                      </a:rPr>
                      <m:t>+</m:t>
                    </m:r>
                    <m:r>
                      <a:rPr lang="en-US" sz="2400" i="1">
                        <a:latin typeface="Cambria Math"/>
                      </a:rPr>
                      <m:t>𝑗</m:t>
                    </m:r>
                    <m:d>
                      <m:dPr>
                        <m:ctrlPr>
                          <a:rPr lang="en-US" sz="2400" i="1">
                            <a:latin typeface="Cambria Math"/>
                          </a:rPr>
                        </m:ctrlPr>
                      </m:dPr>
                      <m:e>
                        <m:sSub>
                          <m:sSubPr>
                            <m:ctrlPr>
                              <a:rPr lang="en-US" sz="2400" i="1">
                                <a:latin typeface="Cambria Math"/>
                              </a:rPr>
                            </m:ctrlPr>
                          </m:sSubPr>
                          <m:e>
                            <m:r>
                              <a:rPr lang="en-US" sz="2400" i="1">
                                <a:latin typeface="Cambria Math"/>
                              </a:rPr>
                              <m:t>𝑋</m:t>
                            </m:r>
                          </m:e>
                          <m:sub>
                            <m:r>
                              <a:rPr lang="en-US" sz="2400" i="1">
                                <a:latin typeface="Cambria Math"/>
                              </a:rPr>
                              <m:t>𝑖</m:t>
                            </m:r>
                          </m:sub>
                        </m:sSub>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e>
                        </m:func>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𝑄</m:t>
                            </m:r>
                          </m:e>
                          <m:sub>
                            <m:r>
                              <a:rPr lang="en-US" sz="2400" i="1">
                                <a:latin typeface="Cambria Math"/>
                              </a:rPr>
                              <m:t>𝑖𝑖</m:t>
                            </m:r>
                          </m:sub>
                        </m:sSub>
                        <m:r>
                          <a:rPr lang="en-US" sz="2400" i="1">
                            <a:latin typeface="Cambria Math"/>
                          </a:rPr>
                          <m:t>𝐺</m:t>
                        </m:r>
                        <m:r>
                          <a:rPr lang="en-US" sz="2400" i="1">
                            <a:latin typeface="Cambria Math"/>
                          </a:rPr>
                          <m:t> </m:t>
                        </m:r>
                      </m:e>
                    </m:d>
                  </m:oMath>
                </a14:m>
                <a:r>
                  <a:rPr lang="en-US" sz="2400" dirty="0" smtClean="0"/>
                  <a:t> </a:t>
                </a:r>
                <a:r>
                  <a:rPr lang="en-US" sz="2400" dirty="0" smtClean="0">
                    <a:latin typeface="Times New Roman" pitchFamily="18" charset="0"/>
                    <a:cs typeface="Times New Roman" pitchFamily="18" charset="0"/>
                  </a:rPr>
                  <a:t>Ω/mile	(15)</a:t>
                </a:r>
                <a:endParaRPr lang="en-US" sz="24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 </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𝐺</m:t>
                    </m:r>
                    <m:r>
                      <a:rPr lang="en-US" sz="2400" i="1">
                        <a:latin typeface="Cambria Math"/>
                      </a:rPr>
                      <m:t>+</m:t>
                    </m:r>
                    <m:r>
                      <a:rPr lang="en-US" sz="2400" i="1">
                        <a:latin typeface="Cambria Math"/>
                      </a:rPr>
                      <m:t>𝑗</m:t>
                    </m:r>
                    <m:d>
                      <m:dPr>
                        <m:ctrlPr>
                          <a:rPr lang="en-US" sz="2400" i="1">
                            <a:latin typeface="Cambria Math"/>
                          </a:rPr>
                        </m:ctrlPr>
                      </m:dPr>
                      <m:e>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𝐺</m:t>
                        </m:r>
                        <m:r>
                          <a:rPr lang="en-US" sz="2400" i="1">
                            <a:latin typeface="Cambria Math"/>
                          </a:rPr>
                          <m:t> </m:t>
                        </m:r>
                      </m:e>
                    </m:d>
                  </m:oMath>
                </a14:m>
                <a:r>
                  <a:rPr lang="en-US" sz="2400" dirty="0" smtClean="0"/>
                  <a:t>  </a:t>
                </a:r>
                <a:r>
                  <a:rPr lang="en-US" sz="2400" dirty="0" smtClean="0">
                    <a:latin typeface="Times New Roman" pitchFamily="18" charset="0"/>
                    <a:cs typeface="Times New Roman" pitchFamily="18" charset="0"/>
                  </a:rPr>
                  <a:t>Ω/mile		(16)</a:t>
                </a:r>
                <a:endParaRPr lang="en-US" sz="24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76200" y="5105400"/>
                <a:ext cx="9067800" cy="2039982"/>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25866" y="4864217"/>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sp>
        <p:nvSpPr>
          <p:cNvPr id="4" name="TextBox 3"/>
          <p:cNvSpPr txBox="1"/>
          <p:nvPr/>
        </p:nvSpPr>
        <p:spPr>
          <a:xfrm>
            <a:off x="4639811" y="4129176"/>
            <a:ext cx="24003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4.0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02009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𝑉𝐿𝑁</m:t>
                            </m:r>
                          </m:e>
                          <m:sub>
                            <m:r>
                              <a:rPr lang="en-US" sz="2400">
                                <a:latin typeface="Cambria Math"/>
                                <a:cs typeface="Times New Roman" pitchFamily="18" charset="0"/>
                              </a:rPr>
                              <m:t>𝑎𝑏𝑐</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𝐴</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𝐸𝐿𝑁</m:t>
                                </m:r>
                              </m:e>
                              <m:sub>
                                <m:r>
                                  <a:rPr lang="en-US" sz="2400">
                                    <a:latin typeface="Cambria Math"/>
                                    <a:cs typeface="Times New Roman" pitchFamily="18" charset="0"/>
                                  </a:rPr>
                                  <m:t>𝐴𝐵𝐶</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𝑍𝑠𝑦𝑠</m:t>
                                </m:r>
                              </m:e>
                              <m:sub>
                                <m:r>
                                  <a:rPr lang="en-US" sz="2400">
                                    <a:latin typeface="Cambria Math"/>
                                    <a:cs typeface="Times New Roman" pitchFamily="18" charset="0"/>
                                  </a:rPr>
                                  <m:t>𝐴𝐵𝐶</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𝑑</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𝑎𝑏𝑐</m:t>
                                </m:r>
                              </m:sub>
                            </m:sSub>
                          </m:e>
                        </m:d>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𝐵</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020092"/>
              </a:xfrm>
              <a:prstGeom prst="rect">
                <a:avLst/>
              </a:prstGeom>
              <a:blipFill rotWithShape="1">
                <a:blip r:embed="rId3"/>
                <a:stretch>
                  <a:fillRect l="-867" t="-1214"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197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092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With 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𝐸𝑡h</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oMath>
                </a14:m>
                <a:r>
                  <a:rPr lang="en-US" sz="2400" dirty="0" smtClean="0">
                    <a:latin typeface="Times New Roman" pitchFamily="18" charset="0"/>
                    <a:cs typeface="Times New Roman" pitchFamily="18" charset="0"/>
                  </a:rPr>
                  <a:t>			(157)</a:t>
                </a:r>
              </a:p>
              <a:p>
                <a:pPr algn="just"/>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𝑍𝑡h</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oMath>
                </a14:m>
                <a:r>
                  <a:rPr lang="en-US" sz="2400" dirty="0" smtClean="0">
                    <a:latin typeface="Times New Roman" pitchFamily="18" charset="0"/>
                    <a:cs typeface="Times New Roman" pitchFamily="18" charset="0"/>
                  </a:rPr>
                  <a:t>	(158)</a:t>
                </a: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09200"/>
              </a:xfrm>
              <a:prstGeom prst="rect">
                <a:avLst/>
              </a:prstGeom>
              <a:blipFill rotWithShape="1">
                <a:blip r:embed="rId3"/>
                <a:stretch>
                  <a:fillRect l="-867" t="-1106" r="-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1460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9110652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04800"/>
            <a:ext cx="9144000" cy="7663636"/>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 tapped transformers. </a:t>
            </a:r>
            <a:endParaRPr lang="en-US" b="1" dirty="0" smtClean="0">
              <a:solidFill>
                <a:srgbClr val="FF0000"/>
              </a:solidFill>
            </a:endParaRPr>
          </a:p>
          <a:p>
            <a:pPr marL="800100" lvl="3" indent="-342900">
              <a:buFont typeface="Arial" pitchFamily="34" charset="0"/>
              <a:buChar char="•"/>
            </a:pPr>
            <a:endParaRPr lang="en-US" b="1" dirty="0">
              <a:solidFill>
                <a:srgbClr val="FF0000"/>
              </a:solidFill>
            </a:endParaRPr>
          </a:p>
          <a:p>
            <a:pPr marL="800100" lvl="3" indent="-342900">
              <a:buFont typeface="Arial" pitchFamily="34" charset="0"/>
              <a:buChar char="•"/>
            </a:pPr>
            <a:endParaRPr lang="en-US" b="1" dirty="0">
              <a:solidFill>
                <a:srgbClr val="FF0000"/>
              </a:solidFill>
            </a:endParaRPr>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457200" lvl="3"/>
            <a:endParaRPr lang="en-US" b="1"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495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04800"/>
            <a:ext cx="9144000" cy="6740307"/>
          </a:xfrm>
          <a:prstGeom prst="rect">
            <a:avLst/>
          </a:prstGeom>
          <a:noFill/>
        </p:spPr>
        <p:txBody>
          <a:bodyPr wrap="square" rtlCol="0">
            <a:spAutoFit/>
          </a:bodyPr>
          <a:lstStyle/>
          <a:p>
            <a:pPr marL="342900" lvl="2" indent="-34290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first is as shown in Figure </a:t>
            </a:r>
            <a:r>
              <a:rPr lang="en-US" sz="2400" dirty="0" smtClean="0">
                <a:latin typeface="Times New Roman" pitchFamily="18" charset="0"/>
                <a:cs typeface="Times New Roman" pitchFamily="18" charset="0"/>
              </a:rPr>
              <a:t>13.0.</a:t>
            </a:r>
            <a:endParaRPr lang="en-US" sz="2400" dirty="0">
              <a:latin typeface="Times New Roman" pitchFamily="18" charset="0"/>
              <a:cs typeface="Times New Roman" pitchFamily="18" charset="0"/>
            </a:endParaRPr>
          </a:p>
          <a:p>
            <a:pPr marL="0" lvl="2"/>
            <a:endParaRPr lang="en-US" dirty="0" smtClean="0"/>
          </a:p>
          <a:p>
            <a:pPr marL="0" lvl="2"/>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13.0</a:t>
            </a:r>
            <a:endParaRPr lang="en-US" sz="2400" b="1" dirty="0">
              <a:latin typeface="Times New Roman" pitchFamily="18" charset="0"/>
              <a:cs typeface="Times New Roman" pitchFamily="18" charset="0"/>
            </a:endParaRPr>
          </a:p>
          <a:p>
            <a:pPr marL="0" lvl="2"/>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secondary consists of one winding that is center </a:t>
            </a:r>
            <a:r>
              <a:rPr lang="en-US" sz="2400" dirty="0" smtClean="0">
                <a:latin typeface="Times New Roman" pitchFamily="18" charset="0"/>
                <a:cs typeface="Times New Roman" pitchFamily="18" charset="0"/>
              </a:rPr>
              <a:t>tapped. The secondary voltage of this transformer will be specified as 240/120 volts.</a:t>
            </a: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240/120 volts secondary rating specifies that the full winding voltage </a:t>
            </a:r>
            <a:r>
              <a:rPr lang="en-US" sz="2400" dirty="0">
                <a:latin typeface="Times New Roman" pitchFamily="18" charset="0"/>
                <a:cs typeface="Times New Roman" pitchFamily="18" charset="0"/>
              </a:rPr>
              <a:t>i</a:t>
            </a:r>
            <a:r>
              <a:rPr lang="en-US" sz="2400" dirty="0" smtClean="0">
                <a:latin typeface="Times New Roman" pitchFamily="18" charset="0"/>
                <a:cs typeface="Times New Roman" pitchFamily="18" charset="0"/>
              </a:rPr>
              <a:t>s 240 volts with the center tap providing two 120 volt circuits.</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175" y="1676400"/>
            <a:ext cx="3828495" cy="2195592"/>
          </a:xfrm>
          <a:prstGeom prst="rect">
            <a:avLst/>
          </a:prstGeom>
        </p:spPr>
      </p:pic>
    </p:spTree>
    <p:extLst>
      <p:ext uri="{BB962C8B-B14F-4D97-AF65-F5344CB8AC3E}">
        <p14:creationId xmlns:p14="http://schemas.microsoft.com/office/powerpoint/2010/main" val="32516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81697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second type is as shown in Figure </a:t>
            </a:r>
            <a:r>
              <a:rPr lang="en-US" sz="2400" dirty="0" smtClean="0">
                <a:latin typeface="Times New Roman" pitchFamily="18" charset="0"/>
                <a:cs typeface="Times New Roman" pitchFamily="18" charset="0"/>
              </a:rPr>
              <a:t>14.0.</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a:p>
          <a:p>
            <a:pPr marL="457200" lvl="4"/>
            <a:endParaRPr lang="en-US" sz="2800" dirty="0" smtClean="0"/>
          </a:p>
          <a:p>
            <a:pPr marL="457200" lvl="4"/>
            <a:endParaRPr lang="en-US" sz="2800" dirty="0"/>
          </a:p>
          <a:p>
            <a:pPr marL="457200" lvl="4"/>
            <a:endParaRPr lang="en-US" sz="2800" dirty="0" smtClean="0"/>
          </a:p>
          <a:p>
            <a:pPr marL="457200" lvl="4"/>
            <a:endParaRPr lang="en-US" sz="2800" dirty="0" smtClean="0"/>
          </a:p>
          <a:p>
            <a:pPr marL="457200" lvl="4"/>
            <a:endParaRPr lang="en-US" sz="2800" dirty="0" smtClean="0"/>
          </a:p>
          <a:p>
            <a:pPr marL="457200" lvl="4"/>
            <a:r>
              <a:rPr lang="en-US" b="1" dirty="0"/>
              <a:t> </a:t>
            </a:r>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14.0</a:t>
            </a:r>
            <a:endParaRPr lang="en-US" sz="2400" dirty="0" smtClean="0">
              <a:latin typeface="Times New Roman" pitchFamily="18" charset="0"/>
              <a:cs typeface="Times New Roman" pitchFamily="18" charset="0"/>
            </a:endParaRP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325" y="1285220"/>
            <a:ext cx="3581400" cy="2681262"/>
          </a:xfrm>
          <a:prstGeom prst="rect">
            <a:avLst/>
          </a:prstGeom>
        </p:spPr>
      </p:pic>
    </p:spTree>
    <p:extLst>
      <p:ext uri="{BB962C8B-B14F-4D97-AF65-F5344CB8AC3E}">
        <p14:creationId xmlns:p14="http://schemas.microsoft.com/office/powerpoint/2010/main" val="4333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81000"/>
            <a:ext cx="9144000" cy="646330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model of the center-tapped transformer of Figure 13.0 and 14.0 is shown in Figure 15.0.</a:t>
            </a:r>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r>
              <a:rPr lang="en-US" sz="2400" b="1" dirty="0" smtClean="0">
                <a:latin typeface="Times New Roman" pitchFamily="18" charset="0"/>
                <a:cs typeface="Times New Roman" pitchFamily="18" charset="0"/>
              </a:rPr>
              <a:t>Figure 15.0</a:t>
            </a: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can either represent the model of the center tapped transformer of Figure 13.0 or the two secondary windings connected in series of Figure 14.0. </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150" y="1337756"/>
            <a:ext cx="6418252" cy="3743980"/>
          </a:xfrm>
          <a:prstGeom prst="rect">
            <a:avLst/>
          </a:prstGeom>
        </p:spPr>
      </p:pic>
    </p:spTree>
    <p:extLst>
      <p:ext uri="{BB962C8B-B14F-4D97-AF65-F5344CB8AC3E}">
        <p14:creationId xmlns:p14="http://schemas.microsoft.com/office/powerpoint/2010/main" val="6105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54602"/>
                <a:ext cx="9144000" cy="5170646"/>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54602"/>
                <a:ext cx="9144000" cy="5170646"/>
              </a:xfrm>
              <a:prstGeom prst="rect">
                <a:avLst/>
              </a:prstGeom>
              <a:blipFill rotWithShape="1">
                <a:blip r:embed="rId3"/>
                <a:stretch>
                  <a:fillRect l="-867" r="-19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11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54602"/>
                <a:ext cx="9144000" cy="664797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r>
                      <a:rPr lang="en-US" sz="2400" i="1">
                        <a:latin typeface="Cambria Math"/>
                      </a:rPr>
                      <m:t>=0.5∙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0.8∙</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i="1" dirty="0">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0.4∙</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i="1" dirty="0">
                    <a:latin typeface="Times New Roman" pitchFamily="18" charset="0"/>
                    <a:cs typeface="Times New Roman" pitchFamily="18" charset="0"/>
                  </a:rPr>
                  <a:t>		</a:t>
                </a:r>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(159)</a:t>
                </a:r>
                <a:endParaRPr lang="en-US" sz="2400" dirty="0">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0.4∙</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r>
                      <a:rPr lang="en-US" sz="2400" i="1">
                        <a:latin typeface="Cambria Math"/>
                      </a:rPr>
                      <m:t>=0.25∙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0.6∙</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i="1" dirty="0" smtClean="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=1.5∙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3.3∙</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(160)</a:t>
                </a:r>
                <a:endParaRPr lang="en-US" sz="2400" i="1" dirty="0" smtClean="0">
                  <a:latin typeface="Times New Roman" pitchFamily="18" charset="0"/>
                  <a:cs typeface="Times New Roman" pitchFamily="18" charset="0"/>
                </a:endParaRPr>
              </a:p>
              <a:p>
                <a:pPr marL="0" lvl="2" algn="just">
                  <a:spcAft>
                    <a:spcPts val="1200"/>
                  </a:spcAft>
                </a:pPr>
                <a:r>
                  <a:rPr lang="en-US" dirty="0" smtClean="0"/>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1.5∙</m:t>
                        </m:r>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3.1∙</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dirty="0"/>
              </a:p>
              <a:p>
                <a:pPr marL="800100" lvl="3" indent="-342900" algn="just">
                  <a:buFont typeface="Arial" pitchFamily="34" charset="0"/>
                  <a:buChar char="•"/>
                </a:pPr>
                <a:endParaRPr lang="en-US" sz="2400" b="1" dirty="0">
                  <a:solidFill>
                    <a:srgbClr val="FF0000"/>
                  </a:solidFill>
                </a:endParaRPr>
              </a:p>
              <a:p>
                <a:pPr marL="0" lvl="2"/>
                <a:endParaRPr lang="en-US"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54602"/>
                <a:ext cx="9144000" cy="6647974"/>
              </a:xfrm>
              <a:prstGeom prst="rect">
                <a:avLst/>
              </a:prstGeom>
              <a:blipFill rotWithShape="1">
                <a:blip r:embed="rId3"/>
                <a:stretch>
                  <a:fillRect l="-8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10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b="1" u="sng"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4135928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7" name="TextBox 6"/>
          <p:cNvSpPr txBox="1"/>
          <p:nvPr/>
        </p:nvSpPr>
        <p:spPr>
          <a:xfrm>
            <a:off x="304800" y="609600"/>
            <a:ext cx="4572000" cy="89255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r>
              <a:rPr lang="en-US" sz="2800" dirty="0" smtClean="0"/>
              <a:t>	</a:t>
            </a:r>
            <a:endParaRPr lang="en-US" sz="2400" dirty="0" smtClean="0">
              <a:latin typeface="Times New Roman" pitchFamily="18" charset="0"/>
              <a:cs typeface="Times New Roman" pitchFamily="18" charset="0"/>
            </a:endParaRPr>
          </a:p>
          <a:p>
            <a:pPr marL="342900" indent="-342900"/>
            <a:r>
              <a:rPr lang="en-US" sz="2400" dirty="0" smtClean="0">
                <a:latin typeface="Times New Roman" pitchFamily="18" charset="0"/>
                <a:cs typeface="Times New Roman" pitchFamily="18" charset="0"/>
              </a:rPr>
              <a:t>Variable Definitions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76200" y="1818007"/>
                <a:ext cx="8915399" cy="4582793"/>
              </a:xfrm>
              <a:prstGeom prst="rect">
                <a:avLst/>
              </a:prstGeom>
            </p:spPr>
            <p:txBody>
              <a:bodyPr wrap="square">
                <a:spAutoFit/>
              </a:bodyPr>
              <a:lstStyle/>
              <a:p>
                <a:pPr>
                  <a:spcAft>
                    <a:spcPts val="1200"/>
                  </a:spcAft>
                </a:pP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i="1">
                        <a:latin typeface="Cambria Math"/>
                      </a:rPr>
                      <m:t>= </m:t>
                    </m:r>
                  </m:oMath>
                </a14:m>
                <a:r>
                  <a:rPr lang="en-US" sz="24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400" i="1">
                        <a:latin typeface="Cambria Math"/>
                      </a:rPr>
                      <m:t>𝐺</m:t>
                    </m:r>
                    <m:r>
                      <a:rPr lang="en-US" sz="2400" i="1">
                        <a:latin typeface="Cambria Math"/>
                      </a:rPr>
                      <m:t>=	0.1609347×</m:t>
                    </m:r>
                    <m:sSup>
                      <m:sSupPr>
                        <m:ctrlPr>
                          <a:rPr lang="en-US" sz="2400" i="1">
                            <a:latin typeface="Cambria Math"/>
                          </a:rPr>
                        </m:ctrlPr>
                      </m:sSupPr>
                      <m:e>
                        <m:r>
                          <a:rPr lang="en-US" sz="2400" i="1">
                            <a:latin typeface="Cambria Math"/>
                          </a:rPr>
                          <m:t>10</m:t>
                        </m:r>
                      </m:e>
                      <m:sup>
                        <m:r>
                          <a:rPr lang="en-US" sz="2400" i="1">
                            <a:latin typeface="Cambria Math"/>
                          </a:rPr>
                          <m:t>−3 </m:t>
                        </m:r>
                      </m:sup>
                    </m:sSup>
                  </m:oMath>
                </a14:m>
                <a:r>
                  <a:rPr lang="en-US" sz="2400" dirty="0">
                    <a:latin typeface="Times New Roman" pitchFamily="18" charset="0"/>
                    <a:cs typeface="Times New Roman" pitchFamily="18" charset="0"/>
                  </a:rPr>
                  <a:t> Ω/mile</a:t>
                </a:r>
              </a:p>
              <a:p>
                <a:pPr>
                  <a:spcAft>
                    <a:spcPts val="1200"/>
                  </a:spcAft>
                </a:pP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radius </a:t>
                </a:r>
                <a:r>
                  <a:rPr lang="en-US" sz="2400" dirty="0">
                    <a:latin typeface="Times New Roman" pitchFamily="18" charset="0"/>
                    <a:cs typeface="Times New Roman" pitchFamily="18" charset="0"/>
                  </a:rPr>
                  <a:t>of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in feet</a:t>
                </a:r>
              </a:p>
              <a:p>
                <a:pPr>
                  <a:spcAft>
                    <a:spcPts val="1200"/>
                  </a:spcAft>
                </a:pP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system </a:t>
                </a:r>
                <a:r>
                  <a:rPr lang="en-US" sz="24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resistivity </a:t>
                </a:r>
                <a:r>
                  <a:rPr lang="en-US" sz="24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distance </a:t>
                </a:r>
                <a:r>
                  <a:rPr lang="en-US" sz="2400" dirty="0">
                    <a:latin typeface="Times New Roman" pitchFamily="18" charset="0"/>
                    <a:cs typeface="Times New Roman" pitchFamily="18" charset="0"/>
                  </a:rPr>
                  <a:t>between conductors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and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distance </a:t>
                </a:r>
                <a:r>
                  <a:rPr lang="en-US" sz="2400" dirty="0">
                    <a:latin typeface="Times New Roman" pitchFamily="18" charset="0"/>
                    <a:cs typeface="Times New Roman" pitchFamily="18" charset="0"/>
                  </a:rPr>
                  <a:t>between conductors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and image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𝜃</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angle </a:t>
                </a:r>
                <a:r>
                  <a:rPr lang="en-US" sz="2400" dirty="0">
                    <a:latin typeface="Times New Roman" pitchFamily="18" charset="0"/>
                    <a:cs typeface="Times New Roman" pitchFamily="18" charset="0"/>
                  </a:rPr>
                  <a:t>between a pair of lines drawn from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a:t>
                </a:r>
                <a:r>
                  <a:rPr lang="en-US" sz="2400" dirty="0" smtClean="0">
                    <a:latin typeface="Times New Roman" pitchFamily="18" charset="0"/>
                    <a:cs typeface="Times New Roman" pitchFamily="18" charset="0"/>
                  </a:rPr>
                  <a:t>its </a:t>
                </a:r>
                <a:r>
                  <a:rPr lang="en-US" sz="2400" dirty="0">
                    <a:latin typeface="Times New Roman" pitchFamily="18" charset="0"/>
                    <a:cs typeface="Times New Roman" pitchFamily="18" charset="0"/>
                  </a:rPr>
                  <a:t>own image and </a:t>
                </a:r>
                <a:r>
                  <a:rPr lang="en-US" sz="2400" dirty="0" smtClean="0">
                    <a:latin typeface="Times New Roman" pitchFamily="18" charset="0"/>
                    <a:cs typeface="Times New Roman" pitchFamily="18" charset="0"/>
                  </a:rPr>
                  <a:t>to the </a:t>
                </a:r>
                <a:r>
                  <a:rPr lang="en-US" sz="2400" dirty="0">
                    <a:latin typeface="Times New Roman" pitchFamily="18" charset="0"/>
                    <a:cs typeface="Times New Roman" pitchFamily="18" charset="0"/>
                  </a:rPr>
                  <a:t>image of conductor </a:t>
                </a:r>
                <a14:m>
                  <m:oMath xmlns:m="http://schemas.openxmlformats.org/officeDocument/2006/math">
                    <m:r>
                      <a:rPr lang="en-US" sz="2400" i="1">
                        <a:latin typeface="Cambria Math"/>
                      </a:rPr>
                      <m:t>𝑗</m:t>
                    </m:r>
                  </m:oMath>
                </a14:m>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6200" y="1818007"/>
                <a:ext cx="8915399" cy="4582793"/>
              </a:xfrm>
              <a:prstGeom prst="rect">
                <a:avLst/>
              </a:prstGeom>
              <a:blipFill rotWithShape="1">
                <a:blip r:embed="rId3"/>
                <a:stretch>
                  <a:fillRect l="-1094" t="-1064" b="-2128"/>
                </a:stretch>
              </a:blipFill>
            </p:spPr>
            <p:txBody>
              <a:bodyPr/>
              <a:lstStyle/>
              <a:p>
                <a:r>
                  <a:rPr lang="en-US">
                    <a:noFill/>
                  </a:rPr>
                  <a:t> </a:t>
                </a:r>
              </a:p>
            </p:txBody>
          </p:sp>
        </mc:Fallback>
      </mc:AlternateContent>
    </p:spTree>
    <p:extLst>
      <p:ext uri="{BB962C8B-B14F-4D97-AF65-F5344CB8AC3E}">
        <p14:creationId xmlns:p14="http://schemas.microsoft.com/office/powerpoint/2010/main" val="27268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699" y="646331"/>
                <a:ext cx="9144000" cy="406951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Figure 13.0,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1</m:t>
                                  </m:r>
                                </m:sub>
                              </m:sSub>
                            </m:e>
                          </m:mr>
                          <m:mr>
                            <m:e>
                              <m:sSub>
                                <m:sSubPr>
                                  <m:ctrlPr>
                                    <a:rPr lang="en-US" sz="2400" i="1">
                                      <a:latin typeface="Cambria Math"/>
                                    </a:rPr>
                                  </m:ctrlPr>
                                </m:sSubPr>
                                <m:e>
                                  <m:r>
                                    <a:rPr lang="en-US" sz="2400" i="1">
                                      <a:latin typeface="Cambria Math"/>
                                    </a:rPr>
                                    <m:t>𝑉𝑡</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sub>
                              </m:sSub>
                            </m:e>
                          </m:mr>
                          <m:mr>
                            <m:e>
                              <m:sSub>
                                <m:sSubPr>
                                  <m:ctrlPr>
                                    <a:rPr lang="en-US" sz="2400" i="1">
                                      <a:latin typeface="Cambria Math"/>
                                    </a:rPr>
                                  </m:ctrlPr>
                                </m:sSubPr>
                                <m:e>
                                  <m:r>
                                    <a:rPr lang="en-US" sz="2400" i="1">
                                      <a:latin typeface="Cambria Math"/>
                                    </a:rPr>
                                    <m:t>𝑉</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𝑍</m:t>
                                  </m:r>
                                </m:e>
                                <m:sub>
                                  <m:r>
                                    <a:rPr lang="en-US" sz="2400" i="1">
                                      <a:latin typeface="Cambria Math"/>
                                    </a:rPr>
                                    <m:t>2</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endParaRPr lang="en-US" sz="2400" dirty="0" smtClean="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99" y="646331"/>
                <a:ext cx="9144000" cy="4069512"/>
              </a:xfrm>
              <a:prstGeom prst="rect">
                <a:avLst/>
              </a:prstGeom>
              <a:blipFill rotWithShape="1">
                <a:blip r:embed="rId3"/>
                <a:stretch>
                  <a:fillRect l="-867" t="-149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086599" y="2971800"/>
            <a:ext cx="851515" cy="461665"/>
          </a:xfrm>
          <a:prstGeom prst="rect">
            <a:avLst/>
          </a:prstGeom>
        </p:spPr>
        <p:txBody>
          <a:bodyPr wrap="none">
            <a:spAutoFit/>
          </a:bodyPr>
          <a:lstStyle/>
          <a:p>
            <a:pPr algn="ct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161)</a:t>
            </a:r>
            <a:endParaRPr lang="en-US" sz="2400" dirty="0">
              <a:latin typeface="Times New Roman" pitchFamily="18" charset="0"/>
              <a:cs typeface="Times New Roman" pitchFamily="18" charset="0"/>
            </a:endParaRPr>
          </a:p>
        </p:txBody>
      </p:sp>
      <p:sp>
        <p:nvSpPr>
          <p:cNvPr id="5" name="Rectangle 4"/>
          <p:cNvSpPr/>
          <p:nvPr/>
        </p:nvSpPr>
        <p:spPr>
          <a:xfrm>
            <a:off x="7086600" y="3968234"/>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162)</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1772842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699" y="646331"/>
                <a:ext cx="9144000" cy="584262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𝐸</m:t>
                                  </m:r>
                                </m:e>
                                <m:sub>
                                  <m:r>
                                    <a:rPr lang="en-US" sz="2400" i="1">
                                      <a:latin typeface="Cambria Math"/>
                                    </a:rPr>
                                    <m:t>0</m:t>
                                  </m:r>
                                </m:sub>
                              </m:sSub>
                            </m:e>
                          </m:mr>
                          <m:mr>
                            <m:e>
                              <m:sSub>
                                <m:sSubPr>
                                  <m:ctrlPr>
                                    <a:rPr lang="en-US" sz="2400" i="1">
                                      <a:latin typeface="Cambria Math"/>
                                    </a:rPr>
                                  </m:ctrlPr>
                                </m:sSubPr>
                                <m:e>
                                  <m:r>
                                    <a:rPr lang="en-US" sz="2400" i="1">
                                      <a:latin typeface="Cambria Math"/>
                                    </a:rPr>
                                    <m:t>𝐸</m:t>
                                  </m:r>
                                </m:e>
                                <m:sub>
                                  <m:r>
                                    <a:rPr lang="en-US" sz="2400" i="1">
                                      <a:latin typeface="Cambria Math"/>
                                    </a:rPr>
                                    <m:t>0</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1</m:t>
                                  </m:r>
                                </m:sub>
                              </m:sSub>
                            </m:e>
                          </m:mr>
                          <m:mr>
                            <m:e>
                              <m:sSub>
                                <m:sSubPr>
                                  <m:ctrlPr>
                                    <a:rPr lang="en-US" sz="2400" i="1">
                                      <a:latin typeface="Cambria Math"/>
                                    </a:rPr>
                                  </m:ctrlPr>
                                </m:sSubPr>
                                <m:e>
                                  <m:r>
                                    <a:rPr lang="en-US" sz="2400" i="1">
                                      <a:latin typeface="Cambria Math"/>
                                    </a:rPr>
                                    <m:t>𝑉𝑡</m:t>
                                  </m:r>
                                </m:e>
                                <m:sub>
                                  <m:r>
                                    <a:rPr lang="en-US" sz="2400" i="1">
                                      <a:latin typeface="Cambria Math"/>
                                    </a:rPr>
                                    <m:t>2</m:t>
                                  </m:r>
                                </m:sub>
                              </m:sSub>
                            </m:e>
                          </m:mr>
                        </m:m>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r>
                          <m:rPr>
                            <m:nor/>
                          </m:rPr>
                          <a:rPr lang="en-US" sz="2400">
                            <a:latin typeface="Times New Roman" pitchFamily="18" charset="0"/>
                            <a:cs typeface="Times New Roman" pitchFamily="18" charset="0"/>
                          </a:rPr>
                          <m:t>High</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Side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num>
                      <m:den>
                        <m:r>
                          <m:rPr>
                            <m:nor/>
                          </m:rPr>
                          <a:rPr lang="en-US" sz="2400">
                            <a:latin typeface="Times New Roman" pitchFamily="18" charset="0"/>
                            <a:cs typeface="Times New Roman" pitchFamily="18" charset="0"/>
                          </a:rPr>
                          <m:t>Low</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Side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Half</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Winding</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den>
                    </m:f>
                  </m:oMath>
                </a14:m>
                <a:r>
                  <a:rPr lang="en-US" sz="2400" dirty="0" smtClean="0">
                    <a:latin typeface="Times New Roman" pitchFamily="18" charset="0"/>
                    <a:cs typeface="Times New Roman" pitchFamily="18" charset="0"/>
                  </a:rPr>
                  <a:t>		(163)</a:t>
                </a:r>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99" y="646331"/>
                <a:ext cx="9144000" cy="5842625"/>
              </a:xfrm>
              <a:prstGeom prst="rect">
                <a:avLst/>
              </a:prstGeom>
              <a:blipFill rotWithShape="1">
                <a:blip r:embed="rId3"/>
                <a:stretch>
                  <a:fillRect l="-867" t="-1044" r="-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Rectangle 4"/>
          <p:cNvSpPr/>
          <p:nvPr/>
        </p:nvSpPr>
        <p:spPr>
          <a:xfrm>
            <a:off x="8153400" y="2644313"/>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162)</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2406348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6200" y="617760"/>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914400"/>
                <a:ext cx="9144000" cy="6006003"/>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400" i="1">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r>
                      <a:rPr lang="en-US" sz="2400" i="1">
                        <a:effectLst/>
                        <a:latin typeface="Cambria Math"/>
                        <a:ea typeface="Times New Roman"/>
                        <a:cs typeface="Times New Roman"/>
                      </a:rPr>
                      <m:t>=</m:t>
                    </m:r>
                    <m:f>
                      <m:fPr>
                        <m:ctrlPr>
                          <a:rPr lang="en-US" sz="2400" i="1">
                            <a:effectLst/>
                            <a:latin typeface="Cambria Math"/>
                            <a:ea typeface="Times New Roman"/>
                            <a:cs typeface="Times New Roman"/>
                          </a:rPr>
                        </m:ctrlPr>
                      </m:fPr>
                      <m:num>
                        <m:r>
                          <a:rPr lang="en-US" sz="2400" i="1">
                            <a:effectLst/>
                            <a:latin typeface="Cambria Math"/>
                            <a:ea typeface="Times New Roman"/>
                            <a:cs typeface="Times New Roman"/>
                          </a:rPr>
                          <m:t>1</m:t>
                        </m:r>
                      </m:num>
                      <m:den>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𝑛</m:t>
                            </m:r>
                          </m:e>
                          <m:sub>
                            <m:r>
                              <a:rPr lang="en-US" sz="2400" i="1">
                                <a:effectLst/>
                                <a:latin typeface="Cambria Math"/>
                                <a:ea typeface="Times New Roman"/>
                                <a:cs typeface="Times New Roman"/>
                              </a:rPr>
                              <m:t>𝑡</m:t>
                            </m:r>
                          </m:sub>
                        </m:sSub>
                      </m:den>
                    </m:f>
                    <m:r>
                      <a:rPr lang="en-US" sz="2400" i="1">
                        <a:effectLst/>
                        <a:latin typeface="Cambria Math"/>
                        <a:ea typeface="Times New Roman"/>
                        <a:cs typeface="Times New Roman"/>
                      </a:rPr>
                      <m:t>∙</m:t>
                    </m:r>
                    <m:d>
                      <m:dPr>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m:t>
                            </m:r>
                          </m:sub>
                        </m:sSub>
                        <m:r>
                          <a:rPr lang="en-US" sz="2400" i="1">
                            <a:effectLst/>
                            <a:latin typeface="Cambria Math"/>
                            <a:ea typeface="Times New Roman"/>
                            <a:cs typeface="Times New Roman"/>
                          </a:rPr>
                          <m:t>−</m:t>
                        </m:r>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2</m:t>
                            </m:r>
                          </m:sub>
                        </m:sSub>
                      </m:e>
                    </m:d>
                  </m:oMath>
                </a14:m>
                <a:endParaRPr lang="en-US" sz="2400" dirty="0" smtClean="0">
                  <a:latin typeface="Times New Roman" pitchFamily="18" charset="0"/>
                  <a:ea typeface="Calibri"/>
                  <a:cs typeface="Times New Roman" pitchFamily="18" charset="0"/>
                </a:endParaRPr>
              </a:p>
              <a:p>
                <a:pPr marL="0" lvl="3" algn="just"/>
                <a:endParaRPr lang="en-US" sz="2400" dirty="0">
                  <a:latin typeface="Times New Roman" pitchFamily="18" charset="0"/>
                  <a:ea typeface="Calibri"/>
                  <a:cs typeface="Times New Roman" pitchFamily="18" charset="0"/>
                </a:endParaRPr>
              </a:p>
              <a:p>
                <a:pPr algn="just">
                  <a:lnSpc>
                    <a:spcPct val="115000"/>
                  </a:lnSpc>
                  <a:spcAft>
                    <a:spcPts val="1000"/>
                  </a:spcAft>
                </a:pPr>
                <a:r>
                  <a:rPr lang="en-US" sz="24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400" i="1">
                            <a:effectLst/>
                            <a:latin typeface="Cambria Math"/>
                            <a:ea typeface="Times New Roman"/>
                            <a:cs typeface="Times New Roman"/>
                          </a:rPr>
                        </m:ctrlPr>
                      </m:dPr>
                      <m:e>
                        <m:m>
                          <m:mPr>
                            <m:mcs>
                              <m:mc>
                                <m:mcPr>
                                  <m:count m:val="1"/>
                                  <m:mcJc m:val="center"/>
                                </m:mcPr>
                              </m:mc>
                            </m:mcs>
                            <m:ctrlPr>
                              <a:rPr lang="en-US" sz="2400" i="1">
                                <a:effectLst/>
                                <a:latin typeface="Cambria Math"/>
                                <a:ea typeface="Times New Roman"/>
                                <a:cs typeface="Times New Roman"/>
                              </a:rPr>
                            </m:ctrlPr>
                          </m:mP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e>
                          </m:m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e>
                          </m:mr>
                        </m:m>
                      </m:e>
                    </m:d>
                    <m:r>
                      <a:rPr lang="en-US" sz="2400" i="1">
                        <a:effectLst/>
                        <a:latin typeface="Cambria Math"/>
                        <a:ea typeface="Times New Roman"/>
                        <a:cs typeface="Times New Roman"/>
                      </a:rPr>
                      <m:t>=</m:t>
                    </m:r>
                    <m:f>
                      <m:fPr>
                        <m:ctrlPr>
                          <a:rPr lang="en-US" sz="2400" i="1">
                            <a:effectLst/>
                            <a:latin typeface="Cambria Math"/>
                            <a:ea typeface="Times New Roman"/>
                            <a:cs typeface="Times New Roman"/>
                          </a:rPr>
                        </m:ctrlPr>
                      </m:fPr>
                      <m:num>
                        <m:r>
                          <a:rPr lang="en-US" sz="2400" i="1">
                            <a:effectLst/>
                            <a:latin typeface="Cambria Math"/>
                            <a:ea typeface="Times New Roman"/>
                            <a:cs typeface="Times New Roman"/>
                          </a:rPr>
                          <m:t>1</m:t>
                        </m:r>
                      </m:num>
                      <m:den>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𝑛</m:t>
                            </m:r>
                          </m:e>
                          <m:sub>
                            <m:r>
                              <a:rPr lang="en-US" sz="2400" i="1">
                                <a:effectLst/>
                                <a:latin typeface="Cambria Math"/>
                                <a:ea typeface="Times New Roman"/>
                                <a:cs typeface="Times New Roman"/>
                              </a:rPr>
                              <m:t>𝑡</m:t>
                            </m:r>
                          </m:sub>
                        </m:sSub>
                      </m:den>
                    </m:f>
                    <m:r>
                      <a:rPr lang="en-US" sz="2400" i="1">
                        <a:effectLst/>
                        <a:latin typeface="Cambria Math"/>
                        <a:ea typeface="Times New Roman"/>
                        <a:cs typeface="Times New Roman"/>
                      </a:rPr>
                      <m:t>∙</m:t>
                    </m:r>
                    <m:d>
                      <m:dPr>
                        <m:begChr m:val="["/>
                        <m:endChr m:val="]"/>
                        <m:ctrlPr>
                          <a:rPr lang="en-US" sz="2400" i="1">
                            <a:effectLst/>
                            <a:latin typeface="Cambria Math"/>
                            <a:ea typeface="Times New Roman"/>
                            <a:cs typeface="Times New Roman"/>
                          </a:rPr>
                        </m:ctrlPr>
                      </m:dPr>
                      <m:e>
                        <m:m>
                          <m:mPr>
                            <m:mcs>
                              <m:mc>
                                <m:mcPr>
                                  <m:count m:val="2"/>
                                  <m:mcJc m:val="center"/>
                                </m:mcPr>
                              </m:mc>
                            </m:mcs>
                            <m:ctrlPr>
                              <a:rPr lang="en-US" sz="2400" i="1">
                                <a:effectLst/>
                                <a:latin typeface="Cambria Math"/>
                                <a:ea typeface="Times New Roman"/>
                                <a:cs typeface="Times New Roman"/>
                              </a:rPr>
                            </m:ctrlPr>
                          </m:mPr>
                          <m:mr>
                            <m:e>
                              <m:r>
                                <a:rPr lang="en-US" sz="2400" i="1">
                                  <a:effectLst/>
                                  <a:latin typeface="Cambria Math"/>
                                  <a:ea typeface="Times New Roman"/>
                                  <a:cs typeface="Times New Roman"/>
                                </a:rPr>
                                <m:t>1</m:t>
                              </m:r>
                            </m:e>
                            <m:e>
                              <m:r>
                                <a:rPr lang="en-US" sz="2400" i="1">
                                  <a:effectLst/>
                                  <a:latin typeface="Cambria Math"/>
                                  <a:ea typeface="Times New Roman"/>
                                  <a:cs typeface="Times New Roman"/>
                                </a:rPr>
                                <m:t>−1</m:t>
                              </m:r>
                            </m:e>
                          </m:mr>
                          <m:mr>
                            <m:e>
                              <m:r>
                                <a:rPr lang="en-US" sz="2400" i="1">
                                  <a:effectLst/>
                                  <a:latin typeface="Cambria Math"/>
                                  <a:ea typeface="Times New Roman"/>
                                  <a:cs typeface="Times New Roman"/>
                                </a:rPr>
                                <m:t>1</m:t>
                              </m:r>
                            </m:e>
                            <m:e>
                              <m:r>
                                <a:rPr lang="en-US" sz="2400" i="1">
                                  <a:effectLst/>
                                  <a:latin typeface="Cambria Math"/>
                                  <a:ea typeface="Times New Roman"/>
                                  <a:cs typeface="Times New Roman"/>
                                </a:rPr>
                                <m:t>−1</m:t>
                              </m:r>
                            </m:e>
                          </m:mr>
                        </m:m>
                      </m:e>
                    </m:d>
                    <m:d>
                      <m:dPr>
                        <m:begChr m:val="["/>
                        <m:endChr m:val="]"/>
                        <m:ctrlPr>
                          <a:rPr lang="en-US" sz="2400" i="1">
                            <a:effectLst/>
                            <a:latin typeface="Cambria Math"/>
                            <a:ea typeface="Times New Roman"/>
                            <a:cs typeface="Times New Roman"/>
                          </a:rPr>
                        </m:ctrlPr>
                      </m:dPr>
                      <m:e>
                        <m:m>
                          <m:mPr>
                            <m:mcs>
                              <m:mc>
                                <m:mcPr>
                                  <m:count m:val="1"/>
                                  <m:mcJc m:val="center"/>
                                </m:mcPr>
                              </m:mc>
                            </m:mcs>
                            <m:ctrlPr>
                              <a:rPr lang="en-US" sz="2400" i="1">
                                <a:effectLst/>
                                <a:latin typeface="Cambria Math"/>
                                <a:ea typeface="Times New Roman"/>
                                <a:cs typeface="Times New Roman"/>
                              </a:rPr>
                            </m:ctrlPr>
                          </m:mP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m:t>
                                  </m:r>
                                </m:sub>
                              </m:sSub>
                            </m:e>
                          </m:m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2</m:t>
                                  </m:r>
                                </m:sub>
                              </m:sSub>
                            </m:e>
                          </m:mr>
                        </m:m>
                      </m:e>
                    </m:d>
                  </m:oMath>
                </a14:m>
                <a:endParaRPr lang="en-US" sz="2400" dirty="0" smtClean="0">
                  <a:latin typeface="Times New Roman" pitchFamily="18" charset="0"/>
                  <a:ea typeface="Calibri"/>
                  <a:cs typeface="Times New Roman" pitchFamily="18" charset="0"/>
                </a:endParaRPr>
              </a:p>
              <a:p>
                <a:pPr algn="just">
                  <a:lnSpc>
                    <a:spcPct val="115000"/>
                  </a:lnSpc>
                  <a:spcAft>
                    <a:spcPts val="1000"/>
                  </a:spcAft>
                </a:pPr>
                <a:endParaRPr lang="en-US" sz="2400" dirty="0">
                  <a:latin typeface="Times New Roman" pitchFamily="18" charset="0"/>
                  <a:ea typeface="Calibri"/>
                  <a:cs typeface="Times New Roman" pitchFamily="18" charset="0"/>
                </a:endParaRPr>
              </a:p>
              <a:p>
                <a:pPr algn="just">
                  <a:lnSpc>
                    <a:spcPct val="115000"/>
                  </a:lnSpc>
                  <a:spcAft>
                    <a:spcPts val="1000"/>
                  </a:spcAft>
                </a:pPr>
                <a:r>
                  <a:rPr lang="en-US" sz="24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00</m:t>
                            </m:r>
                          </m:sub>
                        </m:sSub>
                      </m:e>
                    </m:d>
                    <m:r>
                      <a:rPr lang="en-US" sz="2400" i="1">
                        <a:effectLst/>
                        <a:latin typeface="Cambria Math"/>
                        <a:ea typeface="Times New Roman"/>
                        <a:cs typeface="Times New Roman"/>
                      </a:rPr>
                      <m:t>=</m:t>
                    </m:r>
                    <m:d>
                      <m:dPr>
                        <m:begChr m:val="["/>
                        <m:endChr m:val="]"/>
                        <m:ctrlPr>
                          <a:rPr lang="en-US" sz="2400" i="1">
                            <a:effectLst/>
                            <a:latin typeface="Cambria Math"/>
                            <a:ea typeface="Times New Roman"/>
                            <a:cs typeface="Times New Roman"/>
                          </a:rPr>
                        </m:ctrlPr>
                      </m:dPr>
                      <m:e>
                        <m:r>
                          <a:rPr lang="en-US" sz="2400" i="1">
                            <a:effectLst/>
                            <a:latin typeface="Cambria Math"/>
                            <a:ea typeface="Times New Roman"/>
                            <a:cs typeface="Times New Roman"/>
                          </a:rPr>
                          <m:t>𝑎𝑖</m:t>
                        </m:r>
                      </m:e>
                    </m:d>
                    <m:d>
                      <m:dPr>
                        <m:begChr m:val="["/>
                        <m:endChr m:val="]"/>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12</m:t>
                            </m:r>
                          </m:sub>
                        </m:sSub>
                      </m:e>
                    </m:d>
                  </m:oMath>
                </a14:m>
                <a:endParaRPr lang="en-US" sz="2400" dirty="0">
                  <a:latin typeface="Times New Roman" pitchFamily="18" charset="0"/>
                  <a:ea typeface="Calibri"/>
                  <a:cs typeface="Times New Roman" pitchFamily="18" charset="0"/>
                </a:endParaRPr>
              </a:p>
              <a:p>
                <a:pPr marL="914400" lvl="5"/>
                <a:endParaRPr lang="en-US" sz="2400" b="1" dirty="0">
                  <a:solidFill>
                    <a:srgbClr val="FF0000"/>
                  </a:solidFill>
                  <a:latin typeface="Times New Roman" pitchFamily="18" charset="0"/>
                  <a:cs typeface="Times New Roman" pitchFamily="18" charset="0"/>
                </a:endParaRPr>
              </a:p>
              <a:p>
                <a:pPr marL="914400" lvl="5"/>
                <a:endParaRPr lang="en-US" sz="2400" b="1"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914400"/>
                <a:ext cx="9144000" cy="6006003"/>
              </a:xfrm>
              <a:prstGeom prst="rect">
                <a:avLst/>
              </a:prstGeom>
              <a:blipFill rotWithShape="1">
                <a:blip r:embed="rId2"/>
                <a:stretch>
                  <a:fillRect l="-867"/>
                </a:stretch>
              </a:blipFill>
            </p:spPr>
            <p:txBody>
              <a:bodyPr/>
              <a:lstStyle/>
              <a:p>
                <a:r>
                  <a:rPr lang="en-US">
                    <a:noFill/>
                  </a:rPr>
                  <a:t> </a:t>
                </a:r>
              </a:p>
            </p:txBody>
          </p:sp>
        </mc:Fallback>
      </mc:AlternateContent>
      <p:sp>
        <p:nvSpPr>
          <p:cNvPr id="6" name="TextBox 5"/>
          <p:cNvSpPr txBox="1"/>
          <p:nvPr/>
        </p:nvSpPr>
        <p:spPr>
          <a:xfrm>
            <a:off x="7162800" y="4267200"/>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8651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6200" y="617760"/>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19050" y="1468129"/>
                <a:ext cx="9144000" cy="2215991"/>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a:latin typeface="Times New Roman" pitchFamily="18" charset="0"/>
                  <a:cs typeface="Times New Roman" pitchFamily="18" charset="0"/>
                </a:endParaRPr>
              </a:p>
              <a:p>
                <a:pPr marL="457200" lvl="4"/>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9050" y="1468129"/>
                <a:ext cx="9144000" cy="2215991"/>
              </a:xfrm>
              <a:prstGeom prst="rect">
                <a:avLst/>
              </a:prstGeom>
              <a:blipFill rotWithShape="1">
                <a:blip r:embed="rId2"/>
                <a:stretch>
                  <a:fillRect l="-933" t="-2204"/>
                </a:stretch>
              </a:blipFill>
            </p:spPr>
            <p:txBody>
              <a:bodyPr/>
              <a:lstStyle/>
              <a:p>
                <a:r>
                  <a:rPr lang="en-US">
                    <a:noFill/>
                  </a:rPr>
                  <a:t> </a:t>
                </a:r>
              </a:p>
            </p:txBody>
          </p:sp>
        </mc:Fallback>
      </mc:AlternateContent>
      <p:sp>
        <p:nvSpPr>
          <p:cNvPr id="7" name="TextBox 6"/>
          <p:cNvSpPr txBox="1"/>
          <p:nvPr/>
        </p:nvSpPr>
        <p:spPr>
          <a:xfrm>
            <a:off x="6629400" y="2345293"/>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(165)</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9050" y="3733800"/>
                <a:ext cx="9144000" cy="2258247"/>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𝑠</m:t>
                                  </m:r>
                                </m:sub>
                              </m:sSub>
                            </m:e>
                          </m:mr>
                          <m:mr>
                            <m:e>
                              <m:sSub>
                                <m:sSubPr>
                                  <m:ctrlPr>
                                    <a:rPr lang="en-US" sz="2400" i="1">
                                      <a:latin typeface="Cambria Math"/>
                                    </a:rPr>
                                  </m:ctrlPr>
                                </m:sSubPr>
                                <m:e>
                                  <m:r>
                                    <a:rPr lang="en-US" sz="2400" i="1">
                                      <a:latin typeface="Cambria Math"/>
                                    </a:rPr>
                                    <m:t>𝑉</m:t>
                                  </m:r>
                                </m:e>
                                <m:sub>
                                  <m:r>
                                    <a:rPr lang="en-US" sz="2400" i="1">
                                      <a:latin typeface="Cambria Math"/>
                                    </a:rPr>
                                    <m:t>𝑠</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𝐸</m:t>
                                  </m:r>
                                </m:e>
                                <m:sub>
                                  <m:r>
                                    <a:rPr lang="en-US" sz="2400" i="1">
                                      <a:latin typeface="Cambria Math"/>
                                    </a:rPr>
                                    <m:t>0</m:t>
                                  </m:r>
                                </m:sub>
                              </m:sSub>
                            </m:e>
                          </m:mr>
                          <m:mr>
                            <m:e>
                              <m:sSub>
                                <m:sSubPr>
                                  <m:ctrlPr>
                                    <a:rPr lang="en-US" sz="2400" i="1">
                                      <a:latin typeface="Cambria Math"/>
                                    </a:rPr>
                                  </m:ctrlPr>
                                </m:sSubPr>
                                <m:e>
                                  <m:r>
                                    <a:rPr lang="en-US" sz="2400" i="1">
                                      <a:latin typeface="Cambria Math"/>
                                    </a:rPr>
                                    <m:t>𝐸</m:t>
                                  </m:r>
                                </m:e>
                                <m:sub>
                                  <m:r>
                                    <a:rPr lang="en-US" sz="2400" i="1">
                                      <a:latin typeface="Cambria Math"/>
                                    </a:rPr>
                                    <m:t>0</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0</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0</m:t>
                                  </m:r>
                                </m:sub>
                              </m:sSub>
                            </m:e>
                          </m:mr>
                          <m:mr>
                            <m:e>
                              <m:sSub>
                                <m:sSubPr>
                                  <m:ctrlPr>
                                    <a:rPr lang="en-US" sz="2400" i="1">
                                      <a:latin typeface="Cambria Math"/>
                                    </a:rPr>
                                  </m:ctrlPr>
                                </m:sSubPr>
                                <m:e>
                                  <m:r>
                                    <a:rPr lang="en-US" sz="2400" i="1">
                                      <a:latin typeface="Cambria Math"/>
                                    </a:rPr>
                                    <m:t>𝐼</m:t>
                                  </m:r>
                                </m:e>
                                <m:sub>
                                  <m:r>
                                    <a:rPr lang="en-US" sz="2400" i="1">
                                      <a:latin typeface="Cambria Math"/>
                                    </a:rPr>
                                    <m:t>0</m:t>
                                  </m:r>
                                </m:sub>
                              </m:sSub>
                            </m:e>
                          </m:mr>
                        </m:m>
                      </m:e>
                    </m:d>
                  </m:oMath>
                </a14:m>
                <a:endParaRPr lang="en-US" sz="2400" dirty="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9050" y="3733800"/>
                <a:ext cx="9144000" cy="2258247"/>
              </a:xfrm>
              <a:prstGeom prst="rect">
                <a:avLst/>
              </a:prstGeom>
              <a:blipFill rotWithShape="1">
                <a:blip r:embed="rId3"/>
                <a:stretch>
                  <a:fillRect l="-933" t="-2162"/>
                </a:stretch>
              </a:blipFill>
            </p:spPr>
            <p:txBody>
              <a:bodyPr/>
              <a:lstStyle/>
              <a:p>
                <a:r>
                  <a:rPr lang="en-US">
                    <a:noFill/>
                  </a:rPr>
                  <a:t> </a:t>
                </a:r>
              </a:p>
            </p:txBody>
          </p:sp>
        </mc:Fallback>
      </mc:AlternateContent>
      <p:sp>
        <p:nvSpPr>
          <p:cNvPr id="8" name="TextBox 7"/>
          <p:cNvSpPr txBox="1"/>
          <p:nvPr/>
        </p:nvSpPr>
        <p:spPr>
          <a:xfrm>
            <a:off x="6629400" y="4800600"/>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(166)</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9026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77053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oMath>
                </a14:m>
                <a:r>
                  <a:rPr lang="en-US" sz="24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770537"/>
              </a:xfrm>
              <a:prstGeom prst="rect">
                <a:avLst/>
              </a:prstGeom>
              <a:blipFill rotWithShape="1">
                <a:blip r:embed="rId3"/>
                <a:stretch>
                  <a:fillRect l="-867" t="-1277"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8" name="TextBox 7"/>
          <p:cNvSpPr txBox="1"/>
          <p:nvPr/>
        </p:nvSpPr>
        <p:spPr>
          <a:xfrm>
            <a:off x="8229600" y="4648200"/>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(168)</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516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2067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(169)</a:t>
                </a:r>
                <a:endParaRPr lang="en-US" sz="24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marL="800100" lvl="3" indent="-342900"/>
                <a:endParaRPr lang="en-US" sz="2400" dirty="0" smtClean="0">
                  <a:latin typeface="Times New Roman" pitchFamily="18" charset="0"/>
                  <a:cs typeface="Times New Roman" pitchFamily="18" charset="0"/>
                </a:endParaRP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oMath>
                </a14:m>
                <a:r>
                  <a:rPr lang="en-US" sz="2400" dirty="0" smtClean="0">
                    <a:latin typeface="Times New Roman" pitchFamily="18" charset="0"/>
                    <a:cs typeface="Times New Roman" pitchFamily="18" charset="0"/>
                  </a:rPr>
                  <a:t>				(170)</a:t>
                </a:r>
              </a:p>
              <a:p>
                <a:pPr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oMath>
                </a14:m>
                <a:endParaRPr lang="en-US" sz="2400" dirty="0">
                  <a:latin typeface="Times New Roman" pitchFamily="18" charset="0"/>
                  <a:cs typeface="Times New Roman" pitchFamily="18" charset="0"/>
                </a:endParaRPr>
              </a:p>
              <a:p>
                <a:pPr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m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d>
                            </m:e>
                          </m:mr>
                        </m:m>
                      </m:e>
                    </m:d>
                  </m:oMath>
                </a14:m>
                <a:r>
                  <a:rPr lang="en-US" sz="2400" dirty="0" smtClean="0">
                    <a:latin typeface="Times New Roman" pitchFamily="18" charset="0"/>
                    <a:cs typeface="Times New Roman" pitchFamily="18" charset="0"/>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20678"/>
              </a:xfrm>
              <a:prstGeom prst="rect">
                <a:avLst/>
              </a:prstGeom>
              <a:blipFill rotWithShape="1">
                <a:blip r:embed="rId3"/>
                <a:stretch>
                  <a:fillRect l="-867" t="-110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324724" y="5334000"/>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171)</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6097908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84431"/>
                <a:ext cx="9144000" cy="600600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(172)</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1</m:t>
                            </m:r>
                          </m:sub>
                        </m:sSub>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−1</m:t>
                              </m:r>
                            </m:e>
                          </m:mr>
                        </m:m>
                      </m:e>
                    </m:d>
                  </m:oMath>
                </a14:m>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84431"/>
                <a:ext cx="9144000" cy="6006003"/>
              </a:xfrm>
              <a:prstGeom prst="rect">
                <a:avLst/>
              </a:prstGeom>
              <a:blipFill rotWithShape="1">
                <a:blip r:embed="rId3"/>
                <a:stretch>
                  <a:fillRect l="-867" t="-101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951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228600" y="671026"/>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1066800"/>
                <a:ext cx="9144000" cy="5539978"/>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i="1" dirty="0" smtClean="0"/>
              </a:p>
              <a:p>
                <a:pPr marL="0" lvl="2" algn="just"/>
                <a:endParaRPr lang="en-US" sz="2400" i="1" dirty="0" smtClean="0"/>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p>
              <a:p>
                <a:pPr marL="0" lvl="2" algn="just"/>
                <a:r>
                  <a:rPr lang="en-US" sz="2400" i="1" dirty="0" smtClean="0"/>
                  <a:t>	</a:t>
                </a: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(173)</a:t>
                </a:r>
                <a:endParaRPr lang="en-US" sz="2400" dirty="0">
                  <a:latin typeface="Times New Roman" pitchFamily="18" charset="0"/>
                  <a:cs typeface="Times New Roman" pitchFamily="18" charset="0"/>
                </a:endParaRPr>
              </a:p>
              <a:p>
                <a:pPr marL="0" lvl="2" algn="just"/>
                <a:endParaRPr lang="en-US" sz="2400" dirty="0" smtClean="0"/>
              </a:p>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1066800"/>
                <a:ext cx="9144000" cy="5539978"/>
              </a:xfrm>
              <a:prstGeom prst="rect">
                <a:avLst/>
              </a:prstGeom>
              <a:blipFill rotWithShape="1">
                <a:blip r:embed="rId2"/>
                <a:stretch>
                  <a:fillRect l="-867" r="-267"/>
                </a:stretch>
              </a:blipFill>
            </p:spPr>
            <p:txBody>
              <a:bodyPr/>
              <a:lstStyle/>
              <a:p>
                <a:r>
                  <a:rPr lang="en-US">
                    <a:noFill/>
                  </a:rPr>
                  <a:t> </a:t>
                </a:r>
              </a:p>
            </p:txBody>
          </p:sp>
        </mc:Fallback>
      </mc:AlternateContent>
    </p:spTree>
    <p:extLst>
      <p:ext uri="{BB962C8B-B14F-4D97-AF65-F5344CB8AC3E}">
        <p14:creationId xmlns:p14="http://schemas.microsoft.com/office/powerpoint/2010/main" val="14662900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228600" y="671026"/>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1066800"/>
                <a:ext cx="9144000" cy="3686522"/>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1</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oMath>
                  </m:oMathPara>
                </a14:m>
                <a:endParaRPr lang="en-US" sz="2400" dirty="0" smtClean="0"/>
              </a:p>
              <a:p>
                <a:pPr algn="just"/>
                <a:endParaRPr lang="en-US" sz="2400" i="1"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1</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mr>
                          <m:mr>
                            <m:e>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d>
                            </m:e>
                          </m:mr>
                        </m:m>
                      </m:e>
                    </m:d>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1066800"/>
                <a:ext cx="9144000" cy="3686522"/>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913637" y="3810000"/>
            <a:ext cx="851515" cy="461665"/>
          </a:xfrm>
          <a:prstGeom prst="rect">
            <a:avLst/>
          </a:prstGeom>
        </p:spPr>
        <p:txBody>
          <a:bodyPr wrap="none">
            <a:spAutoFit/>
          </a:bodyPr>
          <a:lstStyle/>
          <a:p>
            <a:pPr marL="0" lvl="2" algn="just"/>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174)</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41467355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b="1" u="sng" dirty="0"/>
              <a:t>Center-Tapped Transformer Serving Loads through a Triplex </a:t>
            </a:r>
            <a:r>
              <a:rPr lang="en-US" sz="2400" b="1" u="sng"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2347281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5" name="TextBox 4"/>
          <p:cNvSpPr txBox="1"/>
          <p:nvPr/>
        </p:nvSpPr>
        <p:spPr>
          <a:xfrm>
            <a:off x="304800" y="609600"/>
            <a:ext cx="4572000" cy="1169551"/>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p>
          <a:p>
            <a:pPr marL="342900" indent="-342900"/>
            <a:r>
              <a:rPr lang="en-US" dirty="0" smtClean="0"/>
              <a:t>	</a:t>
            </a:r>
          </a:p>
          <a:p>
            <a:pPr marL="342900" indent="-342900"/>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Variable Definitions (</a:t>
            </a:r>
            <a:r>
              <a:rPr lang="en-US" sz="2400" dirty="0" err="1" smtClean="0">
                <a:latin typeface="Times New Roman" pitchFamily="18" charset="0"/>
                <a:cs typeface="Times New Roman" pitchFamily="18" charset="0"/>
              </a:rPr>
              <a:t>Contd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52400" y="2438400"/>
                <a:ext cx="9144000" cy="3207673"/>
              </a:xfrm>
              <a:prstGeom prst="rect">
                <a:avLst/>
              </a:prstGeom>
            </p:spPr>
            <p:txBody>
              <a:bodyPr wrap="square">
                <a:spAutoFit/>
              </a:bodyPr>
              <a:lstStyle/>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t>  </a:t>
                </a:r>
                <a:r>
                  <a:rPr lang="en-US" sz="2400" dirty="0" smtClean="0">
                    <a:latin typeface="Times New Roman" pitchFamily="18" charset="0"/>
                    <a:cs typeface="Times New Roman" pitchFamily="18" charset="0"/>
                  </a:rPr>
                  <a:t>Ω/mile						(17)</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m:t>
                    </m:r>
                    <m:f>
                      <m:fPr>
                        <m:ctrlPr>
                          <a:rPr lang="en-US" sz="2400" i="1">
                            <a:latin typeface="Cambria Math"/>
                          </a:rPr>
                        </m:ctrlPr>
                      </m:fPr>
                      <m:num>
                        <m:r>
                          <a:rPr lang="en-US" sz="2400" i="1">
                            <a:latin typeface="Cambria Math"/>
                          </a:rPr>
                          <m:t>𝜋</m:t>
                        </m:r>
                      </m:num>
                      <m:den>
                        <m:r>
                          <a:rPr lang="en-US" sz="2400" i="1">
                            <a:latin typeface="Cambria Math"/>
                          </a:rPr>
                          <m:t>8</m:t>
                        </m:r>
                      </m:den>
                    </m:f>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rad>
                          <m:radPr>
                            <m:degHide m:val="on"/>
                            <m:ctrlPr>
                              <a:rPr lang="en-US" sz="2400" i="1">
                                <a:latin typeface="Cambria Math"/>
                              </a:rPr>
                            </m:ctrlPr>
                          </m:radPr>
                          <m:deg/>
                          <m:e>
                            <m:r>
                              <a:rPr lang="en-US" sz="2400" i="1">
                                <a:latin typeface="Cambria Math"/>
                              </a:rPr>
                              <m:t>2</m:t>
                            </m:r>
                          </m:e>
                        </m:rad>
                      </m:den>
                    </m:f>
                    <m:sSub>
                      <m:sSubPr>
                        <m:ctrlPr>
                          <a:rPr lang="en-US" sz="2400" i="1">
                            <a:latin typeface="Cambria Math"/>
                          </a:rPr>
                        </m:ctrlPr>
                      </m:sSubPr>
                      <m:e>
                        <m:r>
                          <a:rPr lang="en-US" sz="2400" i="1">
                            <a:latin typeface="Cambria Math"/>
                          </a:rPr>
                          <m:t>𝑘</m:t>
                        </m:r>
                      </m:e>
                      <m:sub>
                        <m:r>
                          <a:rPr lang="en-US" sz="2400" i="1">
                            <a:latin typeface="Cambria Math"/>
                          </a:rPr>
                          <m:t>𝑖𝑗</m:t>
                        </m:r>
                      </m:sub>
                    </m:sSub>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sSub>
                              <m:sSubPr>
                                <m:ctrlPr>
                                  <a:rPr lang="en-US" sz="2400" i="1">
                                    <a:latin typeface="Cambria Math"/>
                                  </a:rPr>
                                </m:ctrlPr>
                              </m:sSubPr>
                              <m:e>
                                <m:r>
                                  <a:rPr lang="en-US" sz="2400" i="1">
                                    <a:latin typeface="Cambria Math"/>
                                  </a:rPr>
                                  <m:t>𝜃</m:t>
                                </m:r>
                              </m:e>
                              <m:sub>
                                <m:r>
                                  <a:rPr lang="en-US" sz="2400" i="1">
                                    <a:latin typeface="Cambria Math"/>
                                  </a:rPr>
                                  <m:t>𝑖𝑗</m:t>
                                </m:r>
                              </m:sub>
                            </m:sSub>
                          </m:e>
                        </m:d>
                        <m:r>
                          <a:rPr lang="en-US" sz="2400" i="1">
                            <a:latin typeface="Cambria Math"/>
                          </a:rPr>
                          <m:t>+</m:t>
                        </m:r>
                        <m:f>
                          <m:fPr>
                            <m:ctrlPr>
                              <a:rPr lang="en-US" sz="2400" i="1">
                                <a:latin typeface="Cambria Math"/>
                              </a:rPr>
                            </m:ctrlPr>
                          </m:fPr>
                          <m:num>
                            <m:sSubSup>
                              <m:sSubSupPr>
                                <m:ctrlPr>
                                  <a:rPr lang="en-US" sz="2400" i="1">
                                    <a:latin typeface="Cambria Math"/>
                                  </a:rPr>
                                </m:ctrlPr>
                              </m:sSubSupPr>
                              <m:e>
                                <m:r>
                                  <a:rPr lang="en-US" sz="2400" i="1">
                                    <a:latin typeface="Cambria Math"/>
                                  </a:rPr>
                                  <m:t>𝑘</m:t>
                                </m:r>
                              </m:e>
                              <m:sub>
                                <m:r>
                                  <a:rPr lang="en-US" sz="2400" i="1">
                                    <a:latin typeface="Cambria Math"/>
                                  </a:rPr>
                                  <m:t>𝑖𝑗</m:t>
                                </m:r>
                              </m:sub>
                              <m:sup>
                                <m:r>
                                  <a:rPr lang="en-US" sz="2400" i="1">
                                    <a:latin typeface="Cambria Math"/>
                                  </a:rPr>
                                  <m:t>2</m:t>
                                </m:r>
                              </m:sup>
                            </m:sSubSup>
                          </m:num>
                          <m:den>
                            <m:r>
                              <a:rPr lang="en-US" sz="2400" i="1">
                                <a:latin typeface="Cambria Math"/>
                              </a:rPr>
                              <m:t>16</m:t>
                            </m:r>
                          </m:den>
                        </m:f>
                      </m:e>
                    </m:func>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r>
                              <a:rPr lang="en-US" sz="2400" i="1">
                                <a:latin typeface="Cambria Math"/>
                              </a:rPr>
                              <m:t>2</m:t>
                            </m:r>
                            <m:sSub>
                              <m:sSubPr>
                                <m:ctrlPr>
                                  <a:rPr lang="en-US" sz="2400" i="1">
                                    <a:latin typeface="Cambria Math"/>
                                  </a:rPr>
                                </m:ctrlPr>
                              </m:sSubPr>
                              <m:e>
                                <m:r>
                                  <a:rPr lang="en-US" sz="2400" i="1">
                                    <a:latin typeface="Cambria Math"/>
                                  </a:rPr>
                                  <m:t>𝜃</m:t>
                                </m:r>
                              </m:e>
                              <m:sub>
                                <m:r>
                                  <a:rPr lang="en-US" sz="2400" i="1">
                                    <a:latin typeface="Cambria Math"/>
                                  </a:rPr>
                                  <m:t>𝑖𝑗</m:t>
                                </m:r>
                              </m:sub>
                            </m:sSub>
                          </m:e>
                        </m:d>
                      </m:e>
                    </m:func>
                    <m:r>
                      <a:rPr lang="en-US" sz="2400" i="1">
                        <a:latin typeface="Cambria Math"/>
                      </a:rPr>
                      <m:t>∙</m:t>
                    </m:r>
                    <m:d>
                      <m:dPr>
                        <m:ctrlPr>
                          <a:rPr lang="en-US" sz="2400" i="1">
                            <a:latin typeface="Cambria Math"/>
                          </a:rPr>
                        </m:ctrlPr>
                      </m:dPr>
                      <m:e>
                        <m:r>
                          <a:rPr lang="en-US" sz="2400" i="1">
                            <a:latin typeface="Cambria Math"/>
                          </a:rPr>
                          <m:t>0.6728+</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2</m:t>
                                </m:r>
                              </m:num>
                              <m:den>
                                <m:sSub>
                                  <m:sSubPr>
                                    <m:ctrlPr>
                                      <a:rPr lang="en-US" sz="2400" i="1">
                                        <a:latin typeface="Cambria Math"/>
                                      </a:rPr>
                                    </m:ctrlPr>
                                  </m:sSubPr>
                                  <m:e>
                                    <m:r>
                                      <a:rPr lang="en-US" sz="2400" i="1">
                                        <a:latin typeface="Cambria Math"/>
                                      </a:rPr>
                                      <m:t>𝑘</m:t>
                                    </m:r>
                                  </m:e>
                                  <m:sub>
                                    <m:r>
                                      <a:rPr lang="en-US" sz="2400" i="1">
                                        <a:latin typeface="Cambria Math"/>
                                      </a:rPr>
                                      <m:t>𝑖𝑗</m:t>
                                    </m:r>
                                  </m:sub>
                                </m:sSub>
                              </m:den>
                            </m:f>
                          </m:e>
                        </m:func>
                      </m:e>
                    </m:d>
                  </m:oMath>
                </a14:m>
                <a:r>
                  <a:rPr lang="en-US" sz="2400" dirty="0" smtClean="0">
                    <a:latin typeface="Times New Roman" pitchFamily="18" charset="0"/>
                    <a:cs typeface="Times New Roman" pitchFamily="18" charset="0"/>
                  </a:rPr>
                  <a:t>	(18) </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=−0.0386+</m:t>
                    </m:r>
                    <m:f>
                      <m:fPr>
                        <m:ctrlPr>
                          <a:rPr lang="en-US" sz="2400" i="1">
                            <a:latin typeface="Cambria Math"/>
                          </a:rPr>
                        </m:ctrlPr>
                      </m:fPr>
                      <m:num>
                        <m:r>
                          <a:rPr lang="en-US" sz="2400" i="1">
                            <a:latin typeface="Cambria Math"/>
                          </a:rPr>
                          <m:t>1</m:t>
                        </m:r>
                      </m:num>
                      <m:den>
                        <m:r>
                          <a:rPr lang="en-US" sz="2400" i="1">
                            <a:latin typeface="Cambria Math"/>
                          </a:rPr>
                          <m:t>2</m:t>
                        </m:r>
                      </m:den>
                    </m:f>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2</m:t>
                            </m:r>
                          </m:num>
                          <m:den>
                            <m:sSub>
                              <m:sSubPr>
                                <m:ctrlPr>
                                  <a:rPr lang="en-US" sz="2400" i="1">
                                    <a:latin typeface="Cambria Math"/>
                                  </a:rPr>
                                </m:ctrlPr>
                              </m:sSubPr>
                              <m:e>
                                <m:r>
                                  <a:rPr lang="en-US" sz="2400" i="1">
                                    <a:latin typeface="Cambria Math"/>
                                  </a:rPr>
                                  <m:t>𝑘</m:t>
                                </m:r>
                              </m:e>
                              <m:sub>
                                <m:r>
                                  <a:rPr lang="en-US" sz="2400" i="1">
                                    <a:latin typeface="Cambria Math"/>
                                  </a:rPr>
                                  <m:t>𝑖𝑗</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rad>
                          <m:radPr>
                            <m:degHide m:val="on"/>
                            <m:ctrlPr>
                              <a:rPr lang="en-US" sz="2400" i="1">
                                <a:latin typeface="Cambria Math"/>
                              </a:rPr>
                            </m:ctrlPr>
                          </m:radPr>
                          <m:deg/>
                          <m:e>
                            <m:r>
                              <a:rPr lang="en-US" sz="2400" i="1">
                                <a:latin typeface="Cambria Math"/>
                              </a:rPr>
                              <m:t>2</m:t>
                            </m:r>
                          </m:e>
                        </m:rad>
                      </m:den>
                    </m:f>
                    <m:sSub>
                      <m:sSubPr>
                        <m:ctrlPr>
                          <a:rPr lang="en-US" sz="2400" i="1">
                            <a:latin typeface="Cambria Math"/>
                          </a:rPr>
                        </m:ctrlPr>
                      </m:sSubPr>
                      <m:e>
                        <m:r>
                          <a:rPr lang="en-US" sz="2400" i="1">
                            <a:latin typeface="Cambria Math"/>
                          </a:rPr>
                          <m:t>𝑘</m:t>
                        </m:r>
                      </m:e>
                      <m:sub>
                        <m:r>
                          <a:rPr lang="en-US" sz="2400" i="1">
                            <a:latin typeface="Cambria Math"/>
                          </a:rPr>
                          <m:t>𝑖𝑗</m:t>
                        </m:r>
                      </m:sub>
                    </m:sSub>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sSub>
                              <m:sSubPr>
                                <m:ctrlPr>
                                  <a:rPr lang="en-US" sz="2400" i="1">
                                    <a:latin typeface="Cambria Math"/>
                                  </a:rPr>
                                </m:ctrlPr>
                              </m:sSubPr>
                              <m:e>
                                <m:r>
                                  <a:rPr lang="en-US" sz="2400" i="1">
                                    <a:latin typeface="Cambria Math"/>
                                  </a:rPr>
                                  <m:t>𝜃</m:t>
                                </m:r>
                              </m:e>
                              <m:sub>
                                <m:r>
                                  <a:rPr lang="en-US" sz="2400" i="1">
                                    <a:latin typeface="Cambria Math"/>
                                  </a:rPr>
                                  <m:t>𝑖𝑗</m:t>
                                </m:r>
                              </m:sub>
                            </m:sSub>
                          </m:e>
                        </m:d>
                      </m:e>
                    </m:func>
                  </m:oMath>
                </a14:m>
                <a:r>
                  <a:rPr lang="en-US" sz="2400" dirty="0" smtClean="0"/>
                  <a:t>			</a:t>
                </a:r>
                <a:r>
                  <a:rPr lang="en-US" sz="2400" dirty="0" smtClean="0">
                    <a:latin typeface="Times New Roman" pitchFamily="18" charset="0"/>
                    <a:cs typeface="Times New Roman" pitchFamily="18" charset="0"/>
                  </a:rPr>
                  <a:t>(19) </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𝑘</m:t>
                        </m:r>
                      </m:e>
                      <m:sub>
                        <m:r>
                          <a:rPr lang="en-US" sz="2400" i="1">
                            <a:latin typeface="Cambria Math"/>
                          </a:rPr>
                          <m:t>𝑖𝑗</m:t>
                        </m:r>
                      </m:sub>
                    </m:sSub>
                    <m:r>
                      <a:rPr lang="en-US" sz="2400" i="1">
                        <a:latin typeface="Cambria Math"/>
                      </a:rPr>
                      <m:t>=8.565×</m:t>
                    </m:r>
                    <m:sSup>
                      <m:sSupPr>
                        <m:ctrlPr>
                          <a:rPr lang="en-US" sz="2400" i="1">
                            <a:latin typeface="Cambria Math"/>
                          </a:rPr>
                        </m:ctrlPr>
                      </m:sSupPr>
                      <m:e>
                        <m:r>
                          <a:rPr lang="en-US" sz="2400" i="1">
                            <a:latin typeface="Cambria Math"/>
                          </a:rPr>
                          <m:t>10</m:t>
                        </m:r>
                      </m:e>
                      <m:sup>
                        <m:r>
                          <a:rPr lang="en-US" sz="2400" i="1">
                            <a:latin typeface="Cambria Math"/>
                          </a:rPr>
                          <m:t>−4</m:t>
                        </m:r>
                      </m:sup>
                    </m:sSup>
                    <m:r>
                      <a:rPr lang="en-US" sz="2400" i="1">
                        <a:latin typeface="Cambria Math"/>
                      </a:rPr>
                      <m:t>∙</m:t>
                    </m:r>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rad>
                      <m:radPr>
                        <m:degHide m:val="on"/>
                        <m:ctrlPr>
                          <a:rPr lang="en-US" sz="2400" i="1">
                            <a:latin typeface="Cambria Math"/>
                          </a:rPr>
                        </m:ctrlPr>
                      </m:radPr>
                      <m:deg/>
                      <m:e>
                        <m:f>
                          <m:fPr>
                            <m:ctrlPr>
                              <a:rPr lang="en-US" sz="2400" i="1">
                                <a:latin typeface="Cambria Math"/>
                              </a:rPr>
                            </m:ctrlPr>
                          </m:fPr>
                          <m:num>
                            <m:r>
                              <a:rPr lang="en-US" sz="2400" i="1">
                                <a:latin typeface="Cambria Math"/>
                              </a:rPr>
                              <m:t>𝑓</m:t>
                            </m:r>
                          </m:num>
                          <m:den>
                            <m:r>
                              <a:rPr lang="en-US" sz="2400" i="1">
                                <a:latin typeface="Cambria Math"/>
                              </a:rPr>
                              <m:t>𝑝</m:t>
                            </m:r>
                          </m:den>
                        </m:f>
                      </m:e>
                    </m:rad>
                  </m:oMath>
                </a14:m>
                <a:r>
                  <a:rPr lang="en-US" sz="2400" dirty="0"/>
                  <a:t> </a:t>
                </a:r>
                <a:r>
                  <a:rPr lang="en-US" sz="2400" dirty="0" smtClean="0"/>
                  <a:t>					</a:t>
                </a:r>
                <a:r>
                  <a:rPr lang="en-US" sz="2400" dirty="0" smtClean="0">
                    <a:latin typeface="Times New Roman" pitchFamily="18" charset="0"/>
                    <a:cs typeface="Times New Roman" pitchFamily="18" charset="0"/>
                  </a:rPr>
                  <a:t>(20)</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2438400"/>
                <a:ext cx="9144000" cy="3207673"/>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970865"/>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16.0 shows a center-tapped transformer serving a load through a triplex secondary. </a:t>
            </a:r>
          </a:p>
          <a:p>
            <a:pPr marL="800100" lvl="3" indent="-342900"/>
            <a:endParaRPr lang="en-US" b="1" dirty="0" smtClean="0">
              <a:solidFill>
                <a:srgbClr val="FF0000"/>
              </a:solidFill>
            </a:endParaRPr>
          </a:p>
          <a:p>
            <a:pPr marL="800100" lvl="3" indent="-342900"/>
            <a:r>
              <a:rPr lang="en-US"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r>
              <a:rPr lang="en-US" sz="2400" b="1" dirty="0" smtClean="0">
                <a:latin typeface="Times New Roman" pitchFamily="18" charset="0"/>
                <a:cs typeface="Times New Roman" pitchFamily="18" charset="0"/>
              </a:rPr>
              <a:t>Figure 16.0</a:t>
            </a:r>
            <a:endParaRPr lang="en-US" sz="2400" dirty="0" smtClean="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667000"/>
            <a:ext cx="9022303" cy="3249158"/>
          </a:xfrm>
          <a:prstGeom prst="rect">
            <a:avLst/>
          </a:prstGeom>
        </p:spPr>
      </p:pic>
    </p:spTree>
    <p:extLst>
      <p:ext uri="{BB962C8B-B14F-4D97-AF65-F5344CB8AC3E}">
        <p14:creationId xmlns:p14="http://schemas.microsoft.com/office/powerpoint/2010/main" val="24680017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962400"/>
            <a:ext cx="8915400" cy="147732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impedance matrix of the triplex secondary is determined using </a:t>
            </a:r>
            <a:r>
              <a:rPr lang="en-US" sz="2400" dirty="0" smtClean="0">
                <a:latin typeface="Times New Roman" pitchFamily="18" charset="0"/>
                <a:cs typeface="Times New Roman" pitchFamily="18" charset="0"/>
              </a:rPr>
              <a:t>Carson’s equation. </a:t>
            </a: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Carson’s equations: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46093"/>
            <a:ext cx="91440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219200"/>
            <a:ext cx="2858530" cy="2743200"/>
          </a:xfrm>
          <a:prstGeom prst="rect">
            <a:avLst/>
          </a:prstGeom>
        </p:spPr>
      </p:pic>
      <p:sp>
        <p:nvSpPr>
          <p:cNvPr id="7" name="TextBox 6"/>
          <p:cNvSpPr txBox="1"/>
          <p:nvPr/>
        </p:nvSpPr>
        <p:spPr>
          <a:xfrm>
            <a:off x="0" y="1752600"/>
            <a:ext cx="4796902" cy="1569660"/>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A triplex secondary consisting of two insulated conductors and one un-insulated neutral conductor is as shown in Figure </a:t>
            </a:r>
            <a:r>
              <a:rPr lang="en-US" sz="2400" dirty="0" smtClean="0">
                <a:latin typeface="Times New Roman" pitchFamily="18" charset="0"/>
                <a:cs typeface="Times New Roman" pitchFamily="18" charset="0"/>
              </a:rPr>
              <a:t>17.0.</a:t>
            </a:r>
            <a:endParaRPr lang="en-US" sz="2400" dirty="0">
              <a:latin typeface="Times New Roman" pitchFamily="18" charset="0"/>
              <a:cs typeface="Times New Roman" pitchFamily="18" charset="0"/>
            </a:endParaRPr>
          </a:p>
        </p:txBody>
      </p:sp>
      <p:sp>
        <p:nvSpPr>
          <p:cNvPr id="8" name="TextBox 7"/>
          <p:cNvSpPr txBox="1"/>
          <p:nvPr/>
        </p:nvSpPr>
        <p:spPr>
          <a:xfrm>
            <a:off x="3810000" y="3429000"/>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17.0</a:t>
            </a:r>
            <a:endParaRPr lang="en-US" sz="24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0" y="5158157"/>
                <a:ext cx="9144000" cy="1601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𝑧𝑝</m:t>
                          </m:r>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r>
                                <a:rPr lang="en-US" sz="2400" i="1">
                                  <a:latin typeface="Cambria Math"/>
                                </a:rPr>
                                <m:t>+7.93402</m:t>
                              </m:r>
                            </m:e>
                          </m:func>
                        </m:e>
                      </m:d>
                    </m:oMath>
                  </m:oMathPara>
                </a14:m>
                <a:endParaRPr lang="en-US" sz="2400" dirty="0"/>
              </a:p>
              <a:p>
                <a:r>
                  <a:rPr lang="en-US" sz="2400" dirty="0"/>
                  <a:t>	</a:t>
                </a:r>
                <a14:m>
                  <m:oMath xmlns:m="http://schemas.openxmlformats.org/officeDocument/2006/math">
                    <m:sSub>
                      <m:sSubPr>
                        <m:ctrlPr>
                          <a:rPr lang="en-US" sz="2400" i="1">
                            <a:latin typeface="Cambria Math"/>
                          </a:rPr>
                        </m:ctrlPr>
                      </m:sSubPr>
                      <m:e>
                        <m:r>
                          <a:rPr lang="en-US" sz="2400" i="1">
                            <a:latin typeface="Cambria Math"/>
                          </a:rPr>
                          <m:t>𝑧𝑝</m:t>
                        </m:r>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r>
                              <a:rPr lang="en-US" sz="2400" i="1">
                                <a:latin typeface="Cambria Math"/>
                              </a:rPr>
                              <m:t>+7.93402</m:t>
                            </m:r>
                          </m:e>
                        </m:func>
                      </m:e>
                    </m:d>
                  </m:oMath>
                </a14:m>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0" y="5158157"/>
                <a:ext cx="9144000" cy="1601144"/>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305800" y="5958729"/>
            <a:ext cx="1066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(175)</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336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1094479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secondary voltage equation in the matrix form is:</a:t>
                </a: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e>
                                <m:sub>
                                  <m:r>
                                    <a:rPr lang="en-US" sz="2400" i="1">
                                      <a:latin typeface="Cambria Math"/>
                                    </a:rPr>
                                    <m:t>1</m:t>
                                  </m:r>
                                </m:sub>
                              </m:sSub>
                            </m:e>
                          </m:mr>
                          <m:mr>
                            <m:e>
                              <m:sSub>
                                <m:sSubPr>
                                  <m:ctrlPr>
                                    <a:rPr lang="en-US" sz="2400" i="1">
                                      <a:latin typeface="Cambria Math"/>
                                    </a:rPr>
                                  </m:ctrlPr>
                                </m:sSubPr>
                                <m:e>
                                  <m:r>
                                    <a:rPr lang="en-US" sz="2400" i="1">
                                      <a:latin typeface="Cambria Math"/>
                                    </a:rPr>
                                    <m:t>𝑣</m:t>
                                  </m:r>
                                </m:e>
                                <m:sub>
                                  <m:r>
                                    <a:rPr lang="en-US" sz="2400" i="1">
                                      <a:latin typeface="Cambria Math"/>
                                    </a:rPr>
                                    <m:t>2</m:t>
                                  </m:r>
                                </m:sub>
                              </m:sSub>
                            </m:e>
                          </m:mr>
                          <m:mr>
                            <m:e>
                              <m:sSub>
                                <m:sSubPr>
                                  <m:ctrlPr>
                                    <a:rPr lang="en-US" sz="2400" i="1">
                                      <a:latin typeface="Cambria Math"/>
                                    </a:rPr>
                                  </m:ctrlPr>
                                </m:sSubPr>
                                <m:e>
                                  <m:r>
                                    <a:rPr lang="en-US" sz="2400" i="1">
                                      <a:latin typeface="Cambria Math"/>
                                    </a:rPr>
                                    <m:t>𝑣</m:t>
                                  </m:r>
                                </m:e>
                                <m:sub>
                                  <m:r>
                                    <a:rPr lang="en-US" sz="2400" i="1">
                                      <a:latin typeface="Cambria Math"/>
                                    </a:rPr>
                                    <m:t>𝑛</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r>
                                    <a:rPr lang="en-US" sz="2400" i="1">
                                      <a:latin typeface="Cambria Math"/>
                                    </a:rPr>
                                    <m:t>𝑔</m:t>
                                  </m:r>
                                </m:sub>
                              </m:sSub>
                            </m:e>
                          </m:mr>
                          <m:mr>
                            <m:e>
                              <m:sSub>
                                <m:sSubPr>
                                  <m:ctrlPr>
                                    <a:rPr lang="en-US" sz="2400" i="1">
                                      <a:latin typeface="Cambria Math"/>
                                    </a:rPr>
                                  </m:ctrlPr>
                                </m:sSubPr>
                                <m:e>
                                  <m:r>
                                    <a:rPr lang="en-US" sz="2400" i="1">
                                      <a:latin typeface="Cambria Math"/>
                                    </a:rPr>
                                    <m:t>𝑉</m:t>
                                  </m:r>
                                </m:e>
                                <m:sub>
                                  <m:r>
                                    <a:rPr lang="en-US" sz="2400" i="1">
                                      <a:latin typeface="Cambria Math"/>
                                    </a:rPr>
                                    <m:t>2</m:t>
                                  </m:r>
                                  <m:r>
                                    <a:rPr lang="en-US" sz="2400" i="1">
                                      <a:latin typeface="Cambria Math"/>
                                    </a:rPr>
                                    <m:t>𝑔</m:t>
                                  </m:r>
                                </m:sub>
                              </m:sSub>
                            </m:e>
                          </m:mr>
                          <m:mr>
                            <m:e>
                              <m:sSub>
                                <m:sSubPr>
                                  <m:ctrlPr>
                                    <a:rPr lang="en-US" sz="2400" i="1">
                                      <a:latin typeface="Cambria Math"/>
                                    </a:rPr>
                                  </m:ctrlPr>
                                </m:sSubPr>
                                <m:e>
                                  <m:r>
                                    <a:rPr lang="en-US" sz="2400" i="1">
                                      <a:latin typeface="Cambria Math"/>
                                    </a:rPr>
                                    <m:t>𝑉</m:t>
                                  </m:r>
                                </m:e>
                                <m:sub>
                                  <m:r>
                                    <a:rPr lang="en-US" sz="2400" i="1">
                                      <a:latin typeface="Cambria Math"/>
                                    </a:rPr>
                                    <m:t>𝑛𝑔</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1</m:t>
                                  </m:r>
                                  <m:r>
                                    <a:rPr lang="en-US" sz="2400" i="1">
                                      <a:latin typeface="Cambria Math"/>
                                    </a:rPr>
                                    <m:t>𝑔</m:t>
                                  </m:r>
                                </m:sub>
                              </m:sSub>
                            </m:e>
                          </m:mr>
                          <m:mr>
                            <m:e>
                              <m:sSub>
                                <m:sSubPr>
                                  <m:ctrlPr>
                                    <a:rPr lang="en-US" sz="2400" i="1">
                                      <a:latin typeface="Cambria Math"/>
                                    </a:rPr>
                                  </m:ctrlPr>
                                </m:sSubPr>
                                <m:e>
                                  <m:r>
                                    <a:rPr lang="en-US" sz="2400" i="1">
                                      <a:latin typeface="Cambria Math"/>
                                    </a:rPr>
                                    <m:t>𝑉𝐿</m:t>
                                  </m:r>
                                </m:e>
                                <m:sub>
                                  <m:r>
                                    <a:rPr lang="en-US" sz="2400" i="1">
                                      <a:latin typeface="Cambria Math"/>
                                    </a:rPr>
                                    <m:t>2</m:t>
                                  </m:r>
                                  <m:r>
                                    <a:rPr lang="en-US" sz="2400" i="1">
                                      <a:latin typeface="Cambria Math"/>
                                    </a:rPr>
                                    <m:t>𝑔</m:t>
                                  </m:r>
                                </m:sub>
                              </m:sSub>
                            </m:e>
                          </m:mr>
                          <m:mr>
                            <m:e>
                              <m:sSub>
                                <m:sSubPr>
                                  <m:ctrlPr>
                                    <a:rPr lang="en-US" sz="2400" i="1">
                                      <a:latin typeface="Cambria Math"/>
                                    </a:rPr>
                                  </m:ctrlPr>
                                </m:sSubPr>
                                <m:e>
                                  <m:r>
                                    <a:rPr lang="en-US" sz="2400" i="1">
                                      <a:latin typeface="Cambria Math"/>
                                    </a:rPr>
                                    <m:t>𝑉𝐿</m:t>
                                  </m:r>
                                </m:e>
                                <m:sub>
                                  <m:r>
                                    <a:rPr lang="en-US" sz="2400" i="1">
                                      <a:latin typeface="Cambria Math"/>
                                    </a:rPr>
                                    <m:t>𝑛𝑔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𝑧𝑝</m:t>
                                  </m:r>
                                </m:e>
                                <m:sub>
                                  <m:r>
                                    <a:rPr lang="en-US" sz="2400" i="1">
                                      <a:latin typeface="Cambria Math"/>
                                    </a:rPr>
                                    <m:t>11</m:t>
                                  </m:r>
                                </m:sub>
                              </m:sSub>
                            </m:e>
                            <m:e>
                              <m:sSub>
                                <m:sSubPr>
                                  <m:ctrlPr>
                                    <a:rPr lang="en-US" sz="2400" i="1">
                                      <a:latin typeface="Cambria Math"/>
                                    </a:rPr>
                                  </m:ctrlPr>
                                </m:sSubPr>
                                <m:e>
                                  <m:r>
                                    <a:rPr lang="en-US" sz="2400" i="1">
                                      <a:latin typeface="Cambria Math"/>
                                    </a:rPr>
                                    <m:t>𝑧𝑝</m:t>
                                  </m:r>
                                </m:e>
                                <m:sub>
                                  <m:r>
                                    <a:rPr lang="en-US" sz="2400" i="1">
                                      <a:latin typeface="Cambria Math"/>
                                    </a:rPr>
                                    <m:t>12</m:t>
                                  </m:r>
                                </m:sub>
                              </m:sSub>
                            </m:e>
                            <m:e>
                              <m:sSub>
                                <m:sSubPr>
                                  <m:ctrlPr>
                                    <a:rPr lang="en-US" sz="2400" i="1">
                                      <a:latin typeface="Cambria Math"/>
                                    </a:rPr>
                                  </m:ctrlPr>
                                </m:sSubPr>
                                <m:e>
                                  <m:r>
                                    <a:rPr lang="en-US" sz="2400" i="1">
                                      <a:latin typeface="Cambria Math"/>
                                    </a:rPr>
                                    <m:t>𝑧𝑝</m:t>
                                  </m:r>
                                </m:e>
                                <m:sub>
                                  <m:r>
                                    <a:rPr lang="en-US" sz="2400" i="1">
                                      <a:latin typeface="Cambria Math"/>
                                    </a:rPr>
                                    <m:t>13</m:t>
                                  </m:r>
                                </m:sub>
                              </m:sSub>
                            </m:e>
                          </m:mr>
                          <m:mr>
                            <m:e>
                              <m:sSub>
                                <m:sSubPr>
                                  <m:ctrlPr>
                                    <a:rPr lang="en-US" sz="2400" i="1">
                                      <a:latin typeface="Cambria Math"/>
                                    </a:rPr>
                                  </m:ctrlPr>
                                </m:sSubPr>
                                <m:e>
                                  <m:r>
                                    <a:rPr lang="en-US" sz="2400" i="1">
                                      <a:latin typeface="Cambria Math"/>
                                    </a:rPr>
                                    <m:t>𝑧𝑝</m:t>
                                  </m:r>
                                </m:e>
                                <m:sub>
                                  <m:r>
                                    <a:rPr lang="en-US" sz="2400" i="1">
                                      <a:latin typeface="Cambria Math"/>
                                    </a:rPr>
                                    <m:t>21</m:t>
                                  </m:r>
                                </m:sub>
                              </m:sSub>
                            </m:e>
                            <m:e>
                              <m:sSub>
                                <m:sSubPr>
                                  <m:ctrlPr>
                                    <a:rPr lang="en-US" sz="2400" i="1">
                                      <a:latin typeface="Cambria Math"/>
                                    </a:rPr>
                                  </m:ctrlPr>
                                </m:sSubPr>
                                <m:e>
                                  <m:r>
                                    <a:rPr lang="en-US" sz="2400" i="1">
                                      <a:latin typeface="Cambria Math"/>
                                    </a:rPr>
                                    <m:t>𝑧𝑝</m:t>
                                  </m:r>
                                </m:e>
                                <m:sub>
                                  <m:r>
                                    <a:rPr lang="en-US" sz="2400" i="1">
                                      <a:latin typeface="Cambria Math"/>
                                    </a:rPr>
                                    <m:t>22</m:t>
                                  </m:r>
                                </m:sub>
                              </m:sSub>
                            </m:e>
                            <m:e>
                              <m:sSub>
                                <m:sSubPr>
                                  <m:ctrlPr>
                                    <a:rPr lang="en-US" sz="2400" i="1">
                                      <a:latin typeface="Cambria Math"/>
                                    </a:rPr>
                                  </m:ctrlPr>
                                </m:sSubPr>
                                <m:e>
                                  <m:r>
                                    <a:rPr lang="en-US" sz="2400" i="1">
                                      <a:latin typeface="Cambria Math"/>
                                    </a:rPr>
                                    <m:t>𝑧𝑝</m:t>
                                  </m:r>
                                </m:e>
                                <m:sub>
                                  <m:r>
                                    <a:rPr lang="en-US" sz="2400" i="1">
                                      <a:latin typeface="Cambria Math"/>
                                    </a:rPr>
                                    <m:t>23</m:t>
                                  </m:r>
                                </m:sub>
                              </m:sSub>
                            </m:e>
                          </m:mr>
                          <m:mr>
                            <m:e>
                              <m:sSub>
                                <m:sSubPr>
                                  <m:ctrlPr>
                                    <a:rPr lang="en-US" sz="2400" i="1">
                                      <a:latin typeface="Cambria Math"/>
                                    </a:rPr>
                                  </m:ctrlPr>
                                </m:sSubPr>
                                <m:e>
                                  <m:r>
                                    <a:rPr lang="en-US" sz="2400" i="1">
                                      <a:latin typeface="Cambria Math"/>
                                    </a:rPr>
                                    <m:t>𝑧𝑝</m:t>
                                  </m:r>
                                </m:e>
                                <m:sub>
                                  <m:r>
                                    <a:rPr lang="en-US" sz="2400" i="1">
                                      <a:latin typeface="Cambria Math"/>
                                    </a:rPr>
                                    <m:t>31</m:t>
                                  </m:r>
                                </m:sub>
                              </m:sSub>
                            </m:e>
                            <m:e>
                              <m:sSub>
                                <m:sSubPr>
                                  <m:ctrlPr>
                                    <a:rPr lang="en-US" sz="2400" i="1">
                                      <a:latin typeface="Cambria Math"/>
                                    </a:rPr>
                                  </m:ctrlPr>
                                </m:sSubPr>
                                <m:e>
                                  <m:r>
                                    <a:rPr lang="en-US" sz="2400" i="1">
                                      <a:latin typeface="Cambria Math"/>
                                    </a:rPr>
                                    <m:t>𝑧𝑝</m:t>
                                  </m:r>
                                </m:e>
                                <m:sub>
                                  <m:r>
                                    <a:rPr lang="en-US" sz="2400" i="1">
                                      <a:latin typeface="Cambria Math"/>
                                    </a:rPr>
                                    <m:t>32</m:t>
                                  </m:r>
                                </m:sub>
                              </m:sSub>
                            </m:e>
                            <m:e>
                              <m:sSub>
                                <m:sSubPr>
                                  <m:ctrlPr>
                                    <a:rPr lang="en-US" sz="2400" i="1">
                                      <a:latin typeface="Cambria Math"/>
                                    </a:rPr>
                                  </m:ctrlPr>
                                </m:sSubPr>
                                <m:e>
                                  <m:r>
                                    <a:rPr lang="en-US" sz="2400" i="1">
                                      <a:latin typeface="Cambria Math"/>
                                    </a:rPr>
                                    <m:t>𝑧𝑝</m:t>
                                  </m:r>
                                </m:e>
                                <m:sub>
                                  <m:r>
                                    <a:rPr lang="en-US" sz="2400" i="1">
                                      <a:latin typeface="Cambria Math"/>
                                    </a:rPr>
                                    <m:t>33</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r>
                            <m:e>
                              <m:sSub>
                                <m:sSubPr>
                                  <m:ctrlPr>
                                    <a:rPr lang="en-US" sz="2400" i="1">
                                      <a:latin typeface="Cambria Math"/>
                                    </a:rPr>
                                  </m:ctrlPr>
                                </m:sSubPr>
                                <m:e>
                                  <m:r>
                                    <a:rPr lang="en-US" sz="2400" i="1">
                                      <a:latin typeface="Cambria Math"/>
                                    </a:rPr>
                                    <m:t>𝐼</m:t>
                                  </m:r>
                                </m:e>
                                <m:sub>
                                  <m:r>
                                    <a:rPr lang="en-US" sz="2400" i="1">
                                      <a:latin typeface="Cambria Math"/>
                                    </a:rPr>
                                    <m:t>𝑛</m:t>
                                  </m:r>
                                </m:sub>
                              </m:sSub>
                            </m:e>
                          </m:mr>
                        </m:m>
                      </m:e>
                    </m:d>
                  </m:oMath>
                </a14:m>
                <a:r>
                  <a:rPr lang="en-US" sz="2400" dirty="0" smtClean="0">
                    <a:latin typeface="Times New Roman" pitchFamily="18" charset="0"/>
                    <a:cs typeface="Times New Roman" pitchFamily="18" charset="0"/>
                  </a:rPr>
                  <a:t>	(176)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neutral is grounded at the transformer and the load then:</a:t>
                </a:r>
              </a:p>
              <a:p>
                <a:pPr algn="ct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𝑛</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𝑛𝑔</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𝑛𝑔</m:t>
                        </m:r>
                      </m:sub>
                    </m:sSub>
                    <m:r>
                      <a:rPr lang="en-US" sz="2400" i="1">
                        <a:latin typeface="Cambria Math"/>
                      </a:rPr>
                      <m:t>=0</m:t>
                    </m:r>
                  </m:oMath>
                </a14:m>
                <a:r>
                  <a:rPr lang="en-US" sz="2400" dirty="0" smtClean="0">
                    <a:latin typeface="Times New Roman" pitchFamily="18" charset="0"/>
                    <a:cs typeface="Times New Roman" pitchFamily="18" charset="0"/>
                  </a:rPr>
                  <a:t>						(177)</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leads to the Kron reduction equation in partitioned form:</a:t>
                </a:r>
              </a:p>
              <a:p>
                <a:pPr marL="800100" lvl="3" indent="-342900"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e>
                          </m:mr>
                          <m:mr>
                            <m:e>
                              <m:d>
                                <m:dPr>
                                  <m:begChr m:val="["/>
                                  <m:endChr m:val="]"/>
                                  <m:ctrlPr>
                                    <a:rPr lang="en-US" sz="2400" i="1">
                                      <a:latin typeface="Cambria Math"/>
                                    </a:rPr>
                                  </m:ctrlPr>
                                </m:dPr>
                                <m:e>
                                  <m:r>
                                    <a:rPr lang="en-US" sz="2400" i="1">
                                      <a:latin typeface="Cambria Math"/>
                                    </a:rPr>
                                    <m:t>0</m:t>
                                  </m:r>
                                </m:e>
                              </m:d>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𝑛𝑗</m:t>
                                      </m:r>
                                    </m:sub>
                                  </m:sSub>
                                </m:e>
                              </m:d>
                            </m:e>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(178)</a:t>
                </a:r>
              </a:p>
              <a:p>
                <a:pPr marL="800100" lvl="3" indent="-342900"/>
                <a:endParaRPr lang="en-US" sz="2400" b="1" dirty="0" smtClean="0">
                  <a:solidFill>
                    <a:srgbClr val="FF0000"/>
                  </a:solidFill>
                  <a:latin typeface="Times New Roman" pitchFamily="18" charset="0"/>
                  <a:cs typeface="Times New Roman" pitchFamily="18" charset="0"/>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10944791"/>
              </a:xfrm>
              <a:prstGeom prst="rect">
                <a:avLst/>
              </a:prstGeom>
              <a:blipFill rotWithShape="1">
                <a:blip r:embed="rId3"/>
                <a:stretch>
                  <a:fillRect l="-867" t="-55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356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2101840"/>
                <a:ext cx="9144000" cy="341632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𝑡</m:t>
                            </m:r>
                          </m:e>
                          <m:sub>
                            <m:r>
                              <a:rPr lang="en-US" sz="2400" i="1">
                                <a:latin typeface="Cambria Math"/>
                              </a:rPr>
                              <m:t>𝑛</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0" lvl="1" indent="-457200"/>
                <a:r>
                  <a:rPr lang="en-US" sz="2400" dirty="0" smtClean="0">
                    <a:latin typeface="Times New Roman" pitchFamily="18" charset="0"/>
                    <a:cs typeface="Times New Roman" pitchFamily="18" charset="0"/>
                  </a:rPr>
                  <a:t>	define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𝑡</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(180)</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101840"/>
                <a:ext cx="9144000" cy="3416320"/>
              </a:xfrm>
              <a:prstGeom prst="rect">
                <a:avLst/>
              </a:prstGeom>
              <a:blipFill rotWithShape="1">
                <a:blip r:embed="rId2"/>
                <a:stretch>
                  <a:fillRect l="-867" t="-142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798493"/>
            <a:ext cx="89154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p:sp>
        <p:nvSpPr>
          <p:cNvPr id="5" name="TextBox 4"/>
          <p:cNvSpPr txBox="1"/>
          <p:nvPr/>
        </p:nvSpPr>
        <p:spPr>
          <a:xfrm>
            <a:off x="6477000" y="3440668"/>
            <a:ext cx="2743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(179)</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44209077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11714745"/>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12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𝑧𝑠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(181)</a:t>
                </a:r>
              </a:p>
              <a:p>
                <a:pPr algn="just"/>
                <a:endParaRPr lang="en-US" sz="2400" dirty="0">
                  <a:latin typeface="Times New Roman" pitchFamily="18" charset="0"/>
                  <a:cs typeface="Times New Roman" pitchFamily="18" charset="0"/>
                </a:endParaRPr>
              </a:p>
              <a:p>
                <a:pPr marL="800100" lvl="3" indent="-342900" algn="just"/>
                <a:endParaRPr lang="en-US" sz="2400" b="1" dirty="0" smtClean="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define 	</a:t>
                </a:r>
                <a14:m>
                  <m:oMath xmlns:m="http://schemas.openxmlformats.org/officeDocument/2006/math">
                    <m:d>
                      <m:dPr>
                        <m:begChr m:val="["/>
                        <m:endChr m:val="]"/>
                        <m:ctrlPr>
                          <a:rPr lang="en-US" sz="2400" i="1">
                            <a:latin typeface="Cambria Math"/>
                          </a:rPr>
                        </m:ctrlPr>
                      </m:dPr>
                      <m:e>
                        <m:r>
                          <a:rPr lang="en-US" sz="2400" i="1">
                            <a:latin typeface="Cambria Math"/>
                          </a:rPr>
                          <m:t>𝑧𝑠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𝑧𝑠</m:t>
                        </m:r>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𝑧𝑠</m:t>
                                  </m:r>
                                </m:e>
                                <m:sub>
                                  <m:r>
                                    <a:rPr lang="en-US" sz="2400" i="1">
                                      <a:latin typeface="Cambria Math"/>
                                    </a:rPr>
                                    <m:t>11</m:t>
                                  </m:r>
                                </m:sub>
                              </m:sSub>
                            </m:e>
                            <m:e>
                              <m:sSub>
                                <m:sSubPr>
                                  <m:ctrlPr>
                                    <a:rPr lang="en-US" sz="2400" i="1">
                                      <a:latin typeface="Cambria Math"/>
                                    </a:rPr>
                                  </m:ctrlPr>
                                </m:sSubPr>
                                <m:e>
                                  <m:r>
                                    <a:rPr lang="en-US" sz="2400" i="1">
                                      <a:latin typeface="Cambria Math"/>
                                    </a:rPr>
                                    <m:t>𝑧𝑠</m:t>
                                  </m:r>
                                </m:e>
                                <m:sub>
                                  <m:r>
                                    <a:rPr lang="en-US" sz="2400" i="1">
                                      <a:latin typeface="Cambria Math"/>
                                    </a:rPr>
                                    <m:t>12</m:t>
                                  </m:r>
                                </m:sub>
                              </m:sSub>
                            </m:e>
                          </m:mr>
                          <m:mr>
                            <m:e>
                              <m:sSub>
                                <m:sSubPr>
                                  <m:ctrlPr>
                                    <a:rPr lang="en-US" sz="2400" i="1">
                                      <a:latin typeface="Cambria Math"/>
                                    </a:rPr>
                                  </m:ctrlPr>
                                </m:sSubPr>
                                <m:e>
                                  <m:r>
                                    <a:rPr lang="en-US" sz="2400" i="1">
                                      <a:latin typeface="Cambria Math"/>
                                    </a:rPr>
                                    <m:t>𝑧𝑠</m:t>
                                  </m:r>
                                </m:e>
                                <m:sub>
                                  <m:r>
                                    <a:rPr lang="en-US" sz="2400" i="1">
                                      <a:latin typeface="Cambria Math"/>
                                    </a:rPr>
                                    <m:t>21</m:t>
                                  </m:r>
                                </m:sub>
                              </m:sSub>
                            </m:e>
                            <m:e>
                              <m:sSub>
                                <m:sSubPr>
                                  <m:ctrlPr>
                                    <a:rPr lang="en-US" sz="2400" i="1">
                                      <a:latin typeface="Cambria Math"/>
                                    </a:rPr>
                                  </m:ctrlPr>
                                </m:sSubPr>
                                <m:e>
                                  <m:r>
                                    <a:rPr lang="en-US" sz="2400" i="1">
                                      <a:latin typeface="Cambria Math"/>
                                    </a:rPr>
                                    <m:t>𝑧𝑠</m:t>
                                  </m:r>
                                </m:e>
                                <m:sub>
                                  <m:r>
                                    <a:rPr lang="en-US" sz="2400" i="1">
                                      <a:latin typeface="Cambria Math"/>
                                    </a:rPr>
                                    <m:t>22</m:t>
                                  </m:r>
                                </m:sub>
                              </m:sSub>
                            </m:e>
                          </m:mr>
                        </m:m>
                      </m:e>
                    </m:d>
                  </m:oMath>
                </a14:m>
                <a:r>
                  <a:rPr lang="en-US" sz="2400" dirty="0" smtClean="0">
                    <a:latin typeface="Times New Roman" pitchFamily="18" charset="0"/>
                    <a:cs typeface="Times New Roman" pitchFamily="18" charset="0"/>
                  </a:rPr>
                  <a:t>				(182)</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11714745"/>
              </a:xfrm>
              <a:prstGeom prst="rect">
                <a:avLst/>
              </a:prstGeom>
              <a:blipFill rotWithShape="1">
                <a:blip r:embed="rId3"/>
                <a:stretch>
                  <a:fillRect l="-867" t="-52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2799988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09795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d>
                    <m:r>
                      <a:rPr lang="en-US" sz="2400" i="1">
                        <a:latin typeface="Cambria Math"/>
                      </a:rPr>
                      <m:t>=</m:t>
                    </m:r>
                    <m:d>
                      <m:dPr>
                        <m:begChr m:val="["/>
                        <m:endChr m:val="]"/>
                        <m:ctrlPr>
                          <a:rPr lang="en-US" sz="2400" i="1">
                            <a:latin typeface="Cambria Math"/>
                          </a:rPr>
                        </m:ctrlPr>
                      </m:dPr>
                      <m:e>
                        <m:r>
                          <a:rPr lang="en-US" sz="2400" i="1">
                            <a:latin typeface="Cambria Math"/>
                          </a:rPr>
                          <m:t>𝑧𝑠</m:t>
                        </m:r>
                      </m:e>
                    </m:d>
                    <m:r>
                      <a:rPr lang="en-US" sz="2400" i="1">
                        <a:latin typeface="Cambria Math"/>
                      </a:rPr>
                      <m:t>∙</m:t>
                    </m:r>
                    <m:r>
                      <a:rPr lang="en-US" sz="2400" i="1">
                        <a:latin typeface="Cambria Math"/>
                      </a:rPr>
                      <m:t>𝐿</m:t>
                    </m:r>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12</m:t>
                                  </m:r>
                                </m:sub>
                              </m:sSub>
                            </m:e>
                          </m:m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22</m:t>
                                  </m:r>
                                </m:sub>
                              </m:sSub>
                            </m:e>
                          </m:mr>
                        </m:m>
                      </m:e>
                    </m:d>
                  </m:oMath>
                </a14:m>
                <a:r>
                  <a:rPr lang="en-US" sz="2400" b="1"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183)</a:t>
                </a:r>
                <a:endParaRPr lang="en-US" sz="2400" dirty="0">
                  <a:latin typeface="Times New Roman" pitchFamily="18" charset="0"/>
                  <a:cs typeface="Times New Roman" pitchFamily="18" charset="0"/>
                </a:endParaRPr>
              </a:p>
              <a:p>
                <a:pPr marL="0" lvl="1" indent="-457200"/>
                <a:endParaRPr lang="en-US" sz="1200" dirty="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Figure 16.0,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sub>
                              </m:sSub>
                            </m:e>
                          </m:mr>
                          <m:mr>
                            <m:e>
                              <m:sSub>
                                <m:sSubPr>
                                  <m:ctrlPr>
                                    <a:rPr lang="en-US" sz="2400" i="1">
                                      <a:latin typeface="Cambria Math"/>
                                    </a:rPr>
                                  </m:ctrlPr>
                                </m:sSubPr>
                                <m:e>
                                  <m:r>
                                    <a:rPr lang="en-US" sz="2400" i="1">
                                      <a:latin typeface="Cambria Math"/>
                                    </a:rPr>
                                    <m:t>𝑉</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1</m:t>
                                  </m:r>
                                </m:sub>
                              </m:sSub>
                            </m:e>
                          </m:mr>
                          <m:mr>
                            <m:e>
                              <m:sSub>
                                <m:sSubPr>
                                  <m:ctrlPr>
                                    <a:rPr lang="en-US" sz="2400" i="1">
                                      <a:latin typeface="Cambria Math"/>
                                    </a:rPr>
                                  </m:ctrlPr>
                                </m:sSubPr>
                                <m:e>
                                  <m:r>
                                    <a:rPr lang="en-US" sz="2400" i="1">
                                      <a:latin typeface="Cambria Math"/>
                                    </a:rPr>
                                    <m:t>𝑉𝐿</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12</m:t>
                                  </m:r>
                                </m:sub>
                              </m:sSub>
                            </m:e>
                          </m:mr>
                          <m:mr>
                            <m:e>
                              <m:sSub>
                                <m:sSubPr>
                                  <m:ctrlPr>
                                    <a:rPr lang="en-US" sz="2400" i="1">
                                      <a:latin typeface="Cambria Math"/>
                                    </a:rPr>
                                  </m:ctrlPr>
                                </m:sSubPr>
                                <m:e>
                                  <m:r>
                                    <a:rPr lang="en-US" sz="2400" i="1">
                                      <a:latin typeface="Cambria Math"/>
                                    </a:rPr>
                                    <m:t>−</m:t>
                                  </m:r>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21</m:t>
                                  </m:r>
                                </m:sub>
                              </m:sSub>
                            </m:e>
                            <m:e>
                              <m:sSub>
                                <m:sSubPr>
                                  <m:ctrlPr>
                                    <a:rPr lang="en-US" sz="2400" i="1">
                                      <a:latin typeface="Cambria Math"/>
                                    </a:rPr>
                                  </m:ctrlPr>
                                </m:sSubPr>
                                <m:e>
                                  <m:r>
                                    <a:rPr lang="en-US" sz="2400" i="1">
                                      <a:latin typeface="Cambria Math"/>
                                    </a:rPr>
                                    <m:t>−</m:t>
                                  </m:r>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22</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(184)</a:t>
                </a:r>
              </a:p>
              <a:p>
                <a:pPr marL="342900" lvl="2" indent="-342900" algn="just"/>
                <a:endParaRPr lang="en-US" sz="2400" dirty="0" smtClean="0">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𝑍𝑠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342900" lvl="2" indent="-342900" algn="just"/>
                <a:endParaRPr lang="en-US" sz="2400" dirty="0" smtClean="0">
                  <a:latin typeface="Times New Roman" pitchFamily="18" charset="0"/>
                  <a:cs typeface="Times New Roman" pitchFamily="18" charset="0"/>
                </a:endParaRPr>
              </a:p>
              <a:p>
                <a:pPr marL="342900" lvl="2" indent="-342900">
                  <a:buFont typeface="Arial" pitchFamily="34" charset="0"/>
                  <a:buChar char="•"/>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097951"/>
              </a:xfrm>
              <a:prstGeom prst="rect">
                <a:avLst/>
              </a:prstGeom>
              <a:blipFill rotWithShape="1">
                <a:blip r:embed="rId3"/>
                <a:stretch>
                  <a:fillRect l="-867" t="-1000" r="-267" b="-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106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12168139"/>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𝑍𝑠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r>
                              <a:rPr lang="en-US" sz="2400" i="1">
                                <a:latin typeface="Cambria Math"/>
                              </a:rPr>
                              <m:t>𝑍𝑠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(185)</a:t>
                </a:r>
              </a:p>
              <a:p>
                <a:pPr algn="just"/>
                <a:r>
                  <a:rPr lang="en-US" sz="2400" dirty="0" smtClean="0">
                    <a:latin typeface="Times New Roman" pitchFamily="18" charset="0"/>
                    <a:cs typeface="Times New Roman" pitchFamily="18" charset="0"/>
                  </a:rPr>
                  <a:t>		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r>
                          <a:rPr lang="en-US" sz="2400" i="1">
                            <a:latin typeface="Cambria Math"/>
                          </a:rPr>
                          <m:t>𝑍𝑠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oMath>
                </a14:m>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12168139"/>
              </a:xfrm>
              <a:prstGeom prst="rect">
                <a:avLst/>
              </a:prstGeom>
              <a:blipFill rotWithShape="1">
                <a:blip r:embed="rId3"/>
                <a:stretch>
                  <a:fillRect l="-867" t="-501"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757811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127247" y="646331"/>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mc:AlternateContent xmlns:mc="http://schemas.openxmlformats.org/markup-compatibility/2006" xmlns:a14="http://schemas.microsoft.com/office/drawing/2010/main">
        <mc:Choice Requires="a14">
          <p:sp>
            <p:nvSpPr>
              <p:cNvPr id="4" name="Rectangle 3"/>
              <p:cNvSpPr/>
              <p:nvPr/>
            </p:nvSpPr>
            <p:spPr>
              <a:xfrm>
                <a:off x="152400" y="1752600"/>
                <a:ext cx="8839200" cy="4868384"/>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function 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i="1" dirty="0" smtClean="0"/>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p>
              <a:p>
                <a:pPr marL="0" lvl="2"/>
                <a:endParaRPr lang="en-US" sz="2400" i="1" dirty="0" smtClean="0"/>
              </a:p>
              <a:p>
                <a:pPr marL="0" lvl="2"/>
                <a:r>
                  <a:rPr lang="en-US" sz="2400" dirty="0" smtClean="0"/>
                  <a:t>		</a:t>
                </a:r>
                <a:r>
                  <a:rPr lang="en-US" sz="2400" dirty="0" smtClean="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oMath>
                </a14:m>
                <a:r>
                  <a:rPr lang="en-US" sz="2400" i="1" dirty="0" smtClean="0"/>
                  <a:t>			</a:t>
                </a:r>
                <a:r>
                  <a:rPr lang="en-US" sz="2400" dirty="0" smtClean="0">
                    <a:latin typeface="Times New Roman" pitchFamily="18" charset="0"/>
                    <a:cs typeface="Times New Roman" pitchFamily="18" charset="0"/>
                  </a:rPr>
                  <a:t>(186)</a:t>
                </a: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oMath>
                </a14:m>
                <a:endParaRPr lang="en-US" sz="24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752600"/>
                <a:ext cx="8839200" cy="4868384"/>
              </a:xfrm>
              <a:prstGeom prst="rect">
                <a:avLst/>
              </a:prstGeom>
              <a:blipFill rotWithShape="1">
                <a:blip r:embed="rId2"/>
                <a:stretch>
                  <a:fillRect l="-897" t="-1003"/>
                </a:stretch>
              </a:blipFill>
            </p:spPr>
            <p:txBody>
              <a:bodyPr/>
              <a:lstStyle/>
              <a:p>
                <a:r>
                  <a:rPr lang="en-US">
                    <a:noFill/>
                  </a:rPr>
                  <a:t> </a:t>
                </a:r>
              </a:p>
            </p:txBody>
          </p:sp>
        </mc:Fallback>
      </mc:AlternateContent>
    </p:spTree>
    <p:extLst>
      <p:ext uri="{BB962C8B-B14F-4D97-AF65-F5344CB8AC3E}">
        <p14:creationId xmlns:p14="http://schemas.microsoft.com/office/powerpoint/2010/main" val="31265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127247" y="646331"/>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mc:AlternateContent xmlns:mc="http://schemas.openxmlformats.org/markup-compatibility/2006" xmlns:a14="http://schemas.microsoft.com/office/drawing/2010/main">
        <mc:Choice Requires="a14">
          <p:sp>
            <p:nvSpPr>
              <p:cNvPr id="4" name="Rectangle 3"/>
              <p:cNvSpPr/>
              <p:nvPr/>
            </p:nvSpPr>
            <p:spPr>
              <a:xfrm>
                <a:off x="152400" y="1752600"/>
                <a:ext cx="8839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(187)</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752600"/>
                <a:ext cx="8839200" cy="1809278"/>
              </a:xfrm>
              <a:prstGeom prst="rect">
                <a:avLst/>
              </a:prstGeom>
              <a:blipFill rotWithShape="1">
                <a:blip r:embed="rId2"/>
                <a:stretch>
                  <a:fillRect l="-897" b="-5068"/>
                </a:stretch>
              </a:blipFill>
            </p:spPr>
            <p:txBody>
              <a:bodyPr/>
              <a:lstStyle/>
              <a:p>
                <a:r>
                  <a:rPr lang="en-US">
                    <a:noFill/>
                  </a:rPr>
                  <a:t> </a:t>
                </a:r>
              </a:p>
            </p:txBody>
          </p:sp>
        </mc:Fallback>
      </mc:AlternateContent>
    </p:spTree>
    <p:extLst>
      <p:ext uri="{BB962C8B-B14F-4D97-AF65-F5344CB8AC3E}">
        <p14:creationId xmlns:p14="http://schemas.microsoft.com/office/powerpoint/2010/main" val="23864916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b="1" u="sng" dirty="0" smtClean="0"/>
              <a:t>Underground </a:t>
            </a:r>
            <a:r>
              <a:rPr lang="en-US" sz="2400" b="1" u="sng" dirty="0"/>
              <a:t>Wye-Delta Transformer Bank with a Center Tapped Transformer</a:t>
            </a:r>
            <a:r>
              <a:rPr lang="en-US" sz="2400" dirty="0"/>
              <a:t>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294113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b="1" u="sng"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90931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28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Ungrounded wye-delta transformer connection is used for providing service to a combination of three-phase and single-phase loads.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005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0" y="1676400"/>
            <a:ext cx="6019800" cy="4879404"/>
          </a:xfrm>
          <a:prstGeom prst="rect">
            <a:avLst/>
          </a:prstGeom>
        </p:spPr>
      </p:pic>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46093"/>
            <a:ext cx="8915400" cy="954107"/>
          </a:xfrm>
          <a:prstGeom prst="rect">
            <a:avLst/>
          </a:prstGeom>
        </p:spPr>
        <p:txBody>
          <a:bodyPr wrap="square">
            <a:spAutoFit/>
          </a:bodyPr>
          <a:lstStyle/>
          <a:p>
            <a:pPr lvl="1"/>
            <a:r>
              <a:rPr lang="en-US" sz="2800" dirty="0">
                <a:latin typeface="Times New Roman" pitchFamily="18" charset="0"/>
                <a:cs typeface="Times New Roman" pitchFamily="18" charset="0"/>
              </a:rPr>
              <a:t>Underground Wye-Delta Transformer Bank with a Center Tapped Transformer </a:t>
            </a:r>
          </a:p>
        </p:txBody>
      </p:sp>
      <p:sp>
        <p:nvSpPr>
          <p:cNvPr id="5" name="Rectangle 4"/>
          <p:cNvSpPr/>
          <p:nvPr/>
        </p:nvSpPr>
        <p:spPr>
          <a:xfrm>
            <a:off x="108751" y="2133600"/>
            <a:ext cx="2286000" cy="2308324"/>
          </a:xfrm>
          <a:prstGeom prst="rect">
            <a:avLst/>
          </a:prstGeom>
        </p:spPr>
        <p:txBody>
          <a:bodyPr wrap="square">
            <a:spAutoFit/>
          </a:bodyPr>
          <a:lstStyle/>
          <a:p>
            <a:pPr marL="342900" lvl="2" indent="-342900">
              <a:buFont typeface="Wingdings" pitchFamily="2" charset="2"/>
              <a:buChar char="Ø"/>
            </a:pPr>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18.0 : </a:t>
            </a:r>
            <a:r>
              <a:rPr lang="en-US" sz="2400" dirty="0" smtClean="0">
                <a:latin typeface="Times New Roman" pitchFamily="18" charset="0"/>
                <a:cs typeface="Times New Roman" pitchFamily="18" charset="0"/>
              </a:rPr>
              <a:t>Ungrounded wye-delta with center-tapped transformer</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7175799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5543377"/>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800100" lvl="3" indent="-342900"/>
                <a:endParaRPr lang="en-US" sz="2400" b="1" u="sng" dirty="0">
                  <a:latin typeface="Times New Roman" pitchFamily="18" charset="0"/>
                  <a:cs typeface="Times New Roman" pitchFamily="18" charset="0"/>
                </a:endParaRPr>
              </a:p>
              <a:p>
                <a:pPr marL="800100" lvl="3" indent="-342900"/>
                <a:r>
                  <a:rPr lang="en-US" sz="2400" b="1" u="sng" dirty="0" smtClean="0">
                    <a:latin typeface="Times New Roman" pitchFamily="18" charset="0"/>
                    <a:cs typeface="Times New Roman" pitchFamily="18" charset="0"/>
                  </a:rPr>
                  <a:t>Backward Sweep Equations </a:t>
                </a:r>
              </a:p>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oMath>
                </a14:m>
                <a:r>
                  <a:rPr lang="en-US" sz="2400" dirty="0" smtClean="0">
                    <a:latin typeface="Times New Roman" pitchFamily="18" charset="0"/>
                    <a:cs typeface="Times New Roman" pitchFamily="18" charset="0"/>
                  </a:rPr>
                  <a:t>	(188)</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5543377"/>
              </a:xfrm>
              <a:prstGeom prst="rect">
                <a:avLst/>
              </a:prstGeom>
              <a:blipFill rotWithShape="1">
                <a:blip r:embed="rId3"/>
                <a:stretch>
                  <a:fillRect l="-867" t="-11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3550983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723980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latin typeface="Times New Roman" pitchFamily="18" charset="0"/>
                    <a:cs typeface="Times New Roman" pitchFamily="18" charset="0"/>
                  </a:rPr>
                  <a:t>	(189)</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Primary</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Line</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to</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Neutral</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num>
                      <m:den>
                        <m:r>
                          <a:rPr lang="en-US" sz="2400" i="1">
                            <a:latin typeface="Cambria Math"/>
                          </a:rPr>
                          <m:t>0.5 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Secondary</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Line</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to</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Line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den>
                    </m:f>
                  </m:oMath>
                </a14:m>
                <a:r>
                  <a:rPr lang="en-US" sz="2400" dirty="0" smtClean="0">
                    <a:latin typeface="Times New Roman" pitchFamily="18" charset="0"/>
                    <a:cs typeface="Times New Roman" pitchFamily="18" charset="0"/>
                  </a:rPr>
                  <a:t>		(191)</a:t>
                </a:r>
                <a:endParaRPr lang="en-US" sz="2400" dirty="0">
                  <a:latin typeface="Times New Roman" pitchFamily="18" charset="0"/>
                  <a:cs typeface="Times New Roman" pitchFamily="18" charset="0"/>
                </a:endParaRPr>
              </a:p>
              <a:p>
                <a:pPr marL="800100" lvl="3" indent="-342900"/>
                <a:endParaRPr lang="en-US" sz="2400" b="1"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7239802"/>
              </a:xfrm>
              <a:prstGeom prst="rect">
                <a:avLst/>
              </a:prstGeom>
              <a:blipFill rotWithShape="1">
                <a:blip r:embed="rId3"/>
                <a:stretch>
                  <a:fillRect l="-867" t="-842"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23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805605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0.5</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oMath>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𝑉𝑇</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(193)</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800100" lvl="3" indent="-342900"/>
                <a:endParaRPr lang="en-US" b="1"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8056052"/>
              </a:xfrm>
              <a:prstGeom prst="rect">
                <a:avLst/>
              </a:prstGeom>
              <a:blipFill rotWithShape="1">
                <a:blip r:embed="rId3"/>
                <a:stretch>
                  <a:fillRect l="-867" t="-757" r="-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350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74264"/>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(194)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2</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smtClean="0">
                    <a:latin typeface="Times New Roman" pitchFamily="18" charset="0"/>
                    <a:cs typeface="Times New Roman" pitchFamily="18" charset="0"/>
                  </a:rPr>
                  <a:t>					(195)</a:t>
                </a: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74264"/>
              </a:xfrm>
              <a:prstGeom prst="rect">
                <a:avLst/>
              </a:prstGeom>
              <a:blipFill rotWithShape="1">
                <a:blip r:embed="rId3"/>
                <a:stretch>
                  <a:fillRect l="-867" t="-1020" r="-10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41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8193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marL="0" lvl="2"/>
                <a:r>
                  <a:rPr lang="en-US" sz="2400" dirty="0" smtClean="0">
                    <a:latin typeface="Times New Roman" pitchFamily="18" charset="0"/>
                    <a:cs typeface="Times New Roman" pitchFamily="18" charset="0"/>
                  </a:rPr>
                  <a:t>	</a:t>
                </a: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smtClean="0">
                    <a:latin typeface="Times New Roman" pitchFamily="18" charset="0"/>
                    <a:cs typeface="Times New Roman" pitchFamily="18" charset="0"/>
                  </a:rPr>
                  <a:t>		(196)</a:t>
                </a:r>
                <a:endParaRPr lang="en-US" sz="24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sSub>
                                            <m:sSubPr>
                                              <m:ctrlPr>
                                                <a:rPr lang="en-US" sz="2400" i="1">
                                                  <a:latin typeface="Cambria Math"/>
                                                </a:rPr>
                                              </m:ctrlPr>
                                            </m:sSubPr>
                                            <m:e>
                                              <m:r>
                                                <a:rPr lang="en-US" sz="2400" i="1">
                                                  <a:latin typeface="Cambria Math"/>
                                                </a:rPr>
                                                <m:t>𝑍</m:t>
                                              </m:r>
                                            </m:e>
                                            <m:sub>
                                              <m:r>
                                                <a:rPr lang="en-US" sz="2400" i="1">
                                                  <a:latin typeface="Cambria Math"/>
                                                </a:rPr>
                                                <m:t>𝑐</m:t>
                                              </m:r>
                                            </m:sub>
                                          </m:sSub>
                                        </m:e>
                                      </m:mr>
                                    </m:m>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(197)</a:t>
                </a:r>
                <a:endParaRPr lang="en-US" b="1"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81931"/>
              </a:xfrm>
              <a:prstGeom prst="rect">
                <a:avLst/>
              </a:prstGeom>
              <a:blipFill rotWithShape="1">
                <a:blip r:embed="rId3"/>
                <a:stretch>
                  <a:fillRect l="-867" t="-1036"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77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752600"/>
                <a:ext cx="9144000" cy="2862322"/>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m:oMathPara>
                </a14:m>
                <a:endParaRPr lang="en-US" sz="2400" dirty="0" smtClean="0">
                  <a:latin typeface="Times New Roman" pitchFamily="18" charset="0"/>
                  <a:cs typeface="Times New Roman" pitchFamily="18" charset="0"/>
                </a:endParaRPr>
              </a:p>
              <a:p>
                <a:pPr marL="0" lvl="1" indent="-457200"/>
                <a:endParaRPr lang="en-US" sz="24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r>
                          <a:rPr lang="en-US" sz="2200" i="1">
                            <a:latin typeface="Cambria Math"/>
                          </a:rPr>
                          <m:t>𝐷𝑇</m:t>
                        </m:r>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m:t>
                            </m:r>
                          </m:e>
                          <m:sub>
                            <m:r>
                              <a:rPr lang="en-US" sz="2200" i="1">
                                <a:latin typeface="Cambria Math"/>
                              </a:rPr>
                              <m:t>𝑎𝑛𝑏𝑐</m:t>
                            </m:r>
                          </m:sub>
                        </m:sSub>
                      </m:e>
                    </m:d>
                    <m:r>
                      <a:rPr lang="en-US" sz="2200" i="1">
                        <a:latin typeface="Cambria Math"/>
                      </a:rPr>
                      <m:t>+</m:t>
                    </m:r>
                    <m:d>
                      <m:dPr>
                        <m:ctrlPr>
                          <a:rPr lang="en-US" sz="2200" i="1">
                            <a:latin typeface="Cambria Math"/>
                          </a:rPr>
                        </m:ctrlPr>
                      </m:dPr>
                      <m:e>
                        <m:d>
                          <m:dPr>
                            <m:begChr m:val="["/>
                            <m:endChr m:val="]"/>
                            <m:ctrlPr>
                              <a:rPr lang="en-US" sz="2200" i="1">
                                <a:latin typeface="Cambria Math"/>
                              </a:rPr>
                            </m:ctrlPr>
                          </m:dPr>
                          <m:e>
                            <m:r>
                              <a:rPr lang="en-US" sz="2200" i="1">
                                <a:latin typeface="Cambria Math"/>
                              </a:rPr>
                              <m:t>𝐷𝑇</m:t>
                            </m:r>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𝑍𝑡</m:t>
                                </m:r>
                              </m:e>
                              <m:sub>
                                <m:r>
                                  <a:rPr lang="en-US" sz="2200" i="1">
                                    <a:latin typeface="Cambria Math"/>
                                  </a:rPr>
                                  <m:t>12</m:t>
                                </m:r>
                                <m:r>
                                  <a:rPr lang="en-US" sz="2200" i="1">
                                    <a:latin typeface="Cambria Math"/>
                                  </a:rPr>
                                  <m:t>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𝑍𝑇</m:t>
                                </m:r>
                              </m:e>
                              <m:sub>
                                <m:r>
                                  <a:rPr lang="en-US" sz="2200" i="1">
                                    <a:latin typeface="Cambria Math"/>
                                  </a:rPr>
                                  <m:t>0</m:t>
                                </m:r>
                              </m:sub>
                            </m:sSub>
                          </m:e>
                        </m:d>
                        <m:d>
                          <m:dPr>
                            <m:begChr m:val="["/>
                            <m:endChr m:val="]"/>
                            <m:ctrlPr>
                              <a:rPr lang="en-US" sz="2200" i="1">
                                <a:latin typeface="Cambria Math"/>
                              </a:rPr>
                            </m:ctrlPr>
                          </m:dPr>
                          <m:e>
                            <m:r>
                              <a:rPr lang="en-US" sz="2200" i="1">
                                <a:latin typeface="Cambria Math"/>
                              </a:rPr>
                              <m:t>𝑁</m:t>
                            </m:r>
                          </m:e>
                        </m:d>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𝐼𝐷</m:t>
                            </m:r>
                          </m:e>
                          <m:sub>
                            <m:r>
                              <a:rPr lang="en-US" sz="2200" i="1">
                                <a:latin typeface="Cambria Math"/>
                              </a:rPr>
                              <m:t>𝑎𝑛𝑏𝑐</m:t>
                            </m:r>
                          </m:sub>
                        </m:sSub>
                      </m:e>
                    </m:d>
                  </m:oMath>
                </a14:m>
                <a:r>
                  <a:rPr lang="en-US" sz="2200" dirty="0" smtClean="0">
                    <a:latin typeface="Times New Roman" pitchFamily="18" charset="0"/>
                    <a:cs typeface="Times New Roman" pitchFamily="18" charset="0"/>
                  </a:rPr>
                  <a:t>    	(198)</a:t>
                </a:r>
                <a:endParaRPr lang="en-US" sz="22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752600"/>
                <a:ext cx="9144000" cy="2862322"/>
              </a:xfrm>
              <a:prstGeom prst="rect">
                <a:avLst/>
              </a:prstGeom>
              <a:blipFill rotWithShape="1">
                <a:blip r:embed="rId2"/>
                <a:stretch>
                  <a:fillRect l="-867" b="-319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55009"/>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Underground Wye-Delta Transformer Bank with a Center Tapped Transformer </a:t>
            </a:r>
          </a:p>
        </p:txBody>
      </p:sp>
    </p:spTree>
    <p:extLst>
      <p:ext uri="{BB962C8B-B14F-4D97-AF65-F5344CB8AC3E}">
        <p14:creationId xmlns:p14="http://schemas.microsoft.com/office/powerpoint/2010/main" val="56120747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b="1" u="sng" dirty="0" smtClean="0"/>
              <a:t>Leading </a:t>
            </a:r>
            <a:r>
              <a:rPr lang="en-US" sz="2400" b="1" u="sng" dirty="0"/>
              <a:t>Open Wye-Open Delta Transformer </a:t>
            </a:r>
            <a:r>
              <a:rPr lang="en-US" sz="2400" b="1" u="sng"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190718039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58587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consists of one lighting and one power transformer used to serve a combination of single-phase and three-phase loads.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and the no-load voltage </a:t>
            </a:r>
            <a:r>
              <a:rPr lang="en-US" sz="2400" dirty="0" err="1" smtClean="0">
                <a:latin typeface="Times New Roman" pitchFamily="18" charset="0"/>
                <a:cs typeface="Times New Roman" pitchFamily="18" charset="0"/>
              </a:rPr>
              <a:t>phasors</a:t>
            </a:r>
            <a:r>
              <a:rPr lang="en-US" sz="2400" dirty="0" smtClean="0">
                <a:latin typeface="Times New Roman" pitchFamily="18" charset="0"/>
                <a:cs typeface="Times New Roman" pitchFamily="18" charset="0"/>
              </a:rPr>
              <a:t> for this connection are as shown in Figure 19.0 and Figure 20.0.</a:t>
            </a:r>
            <a:endParaRPr lang="en-US" sz="2400" dirty="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206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764" y="76200"/>
            <a:ext cx="8324436" cy="892552"/>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Derivation</a:t>
            </a:r>
          </a:p>
          <a:p>
            <a:pPr marL="342900" indent="-342900"/>
            <a:r>
              <a:rPr lang="en-US" sz="2000" dirty="0" smtClean="0">
                <a:solidFill>
                  <a:srgbClr val="FF0000"/>
                </a:solidFill>
              </a:rPr>
              <a:t>		</a:t>
            </a:r>
            <a:endParaRPr lang="en-US" sz="2000" dirty="0"/>
          </a:p>
        </p:txBody>
      </p:sp>
      <mc:AlternateContent xmlns:mc="http://schemas.openxmlformats.org/markup-compatibility/2006" xmlns:a14="http://schemas.microsoft.com/office/drawing/2010/main">
        <mc:Choice Requires="a14">
          <p:sp>
            <p:nvSpPr>
              <p:cNvPr id="4" name="TextBox 3"/>
              <p:cNvSpPr txBox="1"/>
              <p:nvPr/>
            </p:nvSpPr>
            <p:spPr>
              <a:xfrm>
                <a:off x="0" y="874767"/>
                <a:ext cx="8991600" cy="156363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400" i="1" smtClean="0">
                            <a:latin typeface="Cambria Math"/>
                          </a:rPr>
                        </m:ctrlPr>
                      </m:sSubPr>
                      <m:e>
                        <m:r>
                          <a:rPr lang="en-US" sz="2400" b="0" i="1" smtClean="0">
                            <a:latin typeface="Cambria Math"/>
                          </a:rPr>
                          <m:t>𝑃</m:t>
                        </m:r>
                      </m:e>
                      <m:sub>
                        <m:r>
                          <a:rPr lang="en-US" sz="2400" b="0" i="1" smtClean="0">
                            <a:latin typeface="Cambria Math"/>
                          </a:rPr>
                          <m:t>𝑖𝑗</m:t>
                        </m:r>
                      </m:sub>
                    </m:sSub>
                    <m:r>
                      <a:rPr lang="en-US" sz="2400" b="0" i="1" smtClean="0">
                        <a:latin typeface="Cambria Math"/>
                      </a:rPr>
                      <m:t>= </m:t>
                    </m:r>
                    <m:f>
                      <m:fPr>
                        <m:ctrlPr>
                          <a:rPr lang="en-US" sz="2400" b="0" i="1" smtClean="0">
                            <a:latin typeface="Cambria Math"/>
                          </a:rPr>
                        </m:ctrlPr>
                      </m:fPr>
                      <m:num>
                        <m:r>
                          <a:rPr lang="en-US" sz="2400" b="0" i="1" smtClean="0">
                            <a:latin typeface="Cambria Math"/>
                            <a:ea typeface="Cambria Math"/>
                          </a:rPr>
                          <m:t>𝜋</m:t>
                        </m:r>
                      </m:num>
                      <m:den>
                        <m:r>
                          <a:rPr lang="en-US" sz="2400" b="0" i="1" smtClean="0">
                            <a:latin typeface="Cambria Math"/>
                          </a:rPr>
                          <m:t>8</m:t>
                        </m:r>
                      </m:den>
                    </m:f>
                    <m:r>
                      <a:rPr lang="en-US" sz="2400" b="0" i="1" smtClean="0">
                        <a:latin typeface="Cambria Math"/>
                      </a:rPr>
                      <m:t> </m:t>
                    </m:r>
                  </m:oMath>
                </a14:m>
                <a:r>
                  <a:rPr lang="en-US" sz="2400" dirty="0" smtClean="0">
                    <a:latin typeface="Times New Roman" pitchFamily="18" charset="0"/>
                    <a:cs typeface="Times New Roman" pitchFamily="18" charset="0"/>
                  </a:rPr>
                  <a:t>     					(21)       </a:t>
                </a:r>
              </a:p>
              <a:p>
                <a:pPr algn="just"/>
                <a:r>
                  <a:rPr lang="en-US" sz="2400" dirty="0" smtClean="0"/>
                  <a:t>		</a:t>
                </a:r>
                <a14:m>
                  <m:oMath xmlns:m="http://schemas.openxmlformats.org/officeDocument/2006/math">
                    <m:sSub>
                      <m:sSubPr>
                        <m:ctrlPr>
                          <a:rPr lang="en-US" sz="2400" i="1" smtClean="0">
                            <a:latin typeface="Cambria Math"/>
                          </a:rPr>
                        </m:ctrlPr>
                      </m:sSubPr>
                      <m:e>
                        <m:r>
                          <a:rPr lang="en-US" sz="2400" b="0" i="1" smtClean="0">
                            <a:latin typeface="Cambria Math"/>
                          </a:rPr>
                          <m:t>𝑄</m:t>
                        </m:r>
                      </m:e>
                      <m:sub>
                        <m:r>
                          <a:rPr lang="en-US" sz="2400" b="0" i="1" smtClean="0">
                            <a:latin typeface="Cambria Math"/>
                          </a:rPr>
                          <m:t>𝑖𝑗</m:t>
                        </m:r>
                      </m:sub>
                    </m:sSub>
                    <m:r>
                      <a:rPr lang="en-US" sz="2400" b="0" i="1" smtClean="0">
                        <a:latin typeface="Cambria Math"/>
                      </a:rPr>
                      <m:t>=−0.0386+</m:t>
                    </m:r>
                    <m:f>
                      <m:fPr>
                        <m:ctrlPr>
                          <a:rPr lang="en-US" sz="2400" b="0" i="1" smtClean="0">
                            <a:latin typeface="Cambria Math"/>
                          </a:rPr>
                        </m:ctrlPr>
                      </m:fPr>
                      <m:num>
                        <m:r>
                          <a:rPr lang="en-US" sz="2400" b="0" i="1" smtClean="0">
                            <a:latin typeface="Cambria Math"/>
                          </a:rPr>
                          <m:t>1</m:t>
                        </m:r>
                      </m:num>
                      <m:den>
                        <m:r>
                          <a:rPr lang="en-US" sz="2400" b="0" i="1" smtClean="0">
                            <a:latin typeface="Cambria Math"/>
                          </a:rPr>
                          <m:t>2</m:t>
                        </m:r>
                      </m:den>
                    </m:f>
                    <m:r>
                      <a:rPr lang="en-US" sz="2400" b="0" i="1" smtClean="0">
                        <a:latin typeface="Cambria Math"/>
                        <a:ea typeface="Cambria Math"/>
                      </a:rPr>
                      <m:t>∙</m:t>
                    </m:r>
                    <m:func>
                      <m:funcPr>
                        <m:ctrlPr>
                          <a:rPr lang="en-US" sz="2400" b="0" i="1" smtClean="0">
                            <a:latin typeface="Cambria Math"/>
                            <a:ea typeface="Cambria Math"/>
                          </a:rPr>
                        </m:ctrlPr>
                      </m:funcPr>
                      <m:fName>
                        <m:r>
                          <m:rPr>
                            <m:sty m:val="p"/>
                          </m:rPr>
                          <a:rPr lang="en-US" sz="2400" b="0" i="0" smtClean="0">
                            <a:latin typeface="Cambria Math"/>
                            <a:ea typeface="Cambria Math"/>
                          </a:rPr>
                          <m:t>ln</m:t>
                        </m:r>
                      </m:fName>
                      <m:e>
                        <m:f>
                          <m:fPr>
                            <m:ctrlPr>
                              <a:rPr lang="en-US" sz="2400" b="0" i="1" smtClean="0">
                                <a:latin typeface="Cambria Math"/>
                                <a:ea typeface="Cambria Math"/>
                              </a:rPr>
                            </m:ctrlPr>
                          </m:fPr>
                          <m:num>
                            <m:r>
                              <a:rPr lang="en-US" sz="2400" b="0" i="1" smtClean="0">
                                <a:latin typeface="Cambria Math"/>
                                <a:ea typeface="Cambria Math"/>
                              </a:rPr>
                              <m:t>2</m:t>
                            </m:r>
                          </m:num>
                          <m:den>
                            <m:sSub>
                              <m:sSubPr>
                                <m:ctrlPr>
                                  <a:rPr lang="en-US" sz="2400" b="0" i="1" smtClean="0">
                                    <a:latin typeface="Cambria Math"/>
                                    <a:ea typeface="Cambria Math"/>
                                  </a:rPr>
                                </m:ctrlPr>
                              </m:sSubPr>
                              <m:e>
                                <m:r>
                                  <a:rPr lang="en-US" sz="2400" b="0" i="1" smtClean="0">
                                    <a:latin typeface="Cambria Math"/>
                                    <a:ea typeface="Cambria Math"/>
                                  </a:rPr>
                                  <m:t>𝑘</m:t>
                                </m:r>
                              </m:e>
                              <m:sub>
                                <m:r>
                                  <a:rPr lang="en-US" sz="2400" b="0" i="1" smtClean="0">
                                    <a:latin typeface="Cambria Math"/>
                                    <a:ea typeface="Cambria Math"/>
                                  </a:rPr>
                                  <m:t>𝑖𝑗</m:t>
                                </m:r>
                              </m:sub>
                            </m:sSub>
                          </m:den>
                        </m:f>
                        <m:r>
                          <a:rPr lang="en-US" sz="2400" b="0" i="1" smtClean="0">
                            <a:latin typeface="Cambria Math"/>
                            <a:ea typeface="Cambria Math"/>
                          </a:rPr>
                          <m:t>  </m:t>
                        </m:r>
                      </m:e>
                    </m:func>
                  </m:oMath>
                </a14:m>
                <a:r>
                  <a:rPr lang="en-US" sz="2400" dirty="0" smtClean="0">
                    <a:latin typeface="Times New Roman" pitchFamily="18" charset="0"/>
                    <a:cs typeface="Times New Roman" pitchFamily="18" charset="0"/>
                  </a:rPr>
                  <a:t>			(22)</a:t>
                </a:r>
                <a:endParaRPr lang="en-US" sz="24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874767"/>
                <a:ext cx="8991600" cy="1563633"/>
              </a:xfrm>
              <a:prstGeom prst="rect">
                <a:avLst/>
              </a:prstGeom>
              <a:blipFill rotWithShape="1">
                <a:blip r:embed="rId2"/>
                <a:stretch>
                  <a:fillRect l="-881" t="-31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0" y="2323965"/>
                <a:ext cx="9067800" cy="1333635"/>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err="1" smtClean="0">
                    <a:latin typeface="Times New Roman" pitchFamily="18" charset="0"/>
                    <a:cs typeface="Times New Roman" pitchFamily="18" charset="0"/>
                  </a:rPr>
                  <a:t>Eq’n</a:t>
                </a:r>
                <a:r>
                  <a:rPr lang="en-US" sz="2400" dirty="0" smtClean="0">
                    <a:latin typeface="Times New Roman" pitchFamily="18" charset="0"/>
                    <a:cs typeface="Times New Roman" pitchFamily="18" charset="0"/>
                  </a:rPr>
                  <a:t>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=7.6786−</m:t>
                    </m:r>
                    <m:func>
                      <m:funcPr>
                        <m:ctrlPr>
                          <a:rPr lang="en-US" sz="2400" i="1">
                            <a:latin typeface="Cambria Math"/>
                          </a:rPr>
                        </m:ctrlPr>
                      </m:funcPr>
                      <m:fName>
                        <m:r>
                          <m:rPr>
                            <m:sty m:val="p"/>
                          </m:rPr>
                          <a:rPr lang="en-US" sz="2400">
                            <a:latin typeface="Cambria Math"/>
                          </a:rPr>
                          <m:t>ln</m:t>
                        </m:r>
                      </m:fName>
                      <m:e>
                        <m:sSub>
                          <m:sSubPr>
                            <m:ctrlPr>
                              <a:rPr lang="en-US" sz="2400" i="1">
                                <a:latin typeface="Cambria Math"/>
                              </a:rPr>
                            </m:ctrlPr>
                          </m:sSubPr>
                          <m:e>
                            <m:r>
                              <a:rPr lang="en-US" sz="2400" i="1">
                                <a:latin typeface="Cambria Math"/>
                              </a:rPr>
                              <m:t>𝑆</m:t>
                            </m:r>
                          </m:e>
                          <m:sub>
                            <m:r>
                              <a:rPr lang="en-US" sz="2400" i="1">
                                <a:latin typeface="Cambria Math"/>
                              </a:rPr>
                              <m:t>𝑖𝑗</m:t>
                            </m:r>
                          </m:sub>
                        </m:sSub>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oMath>
                </a14:m>
                <a:r>
                  <a:rPr lang="en-US" sz="2400" dirty="0" smtClean="0"/>
                  <a:t>		</a:t>
                </a:r>
                <a:r>
                  <a:rPr lang="en-US" sz="2400" dirty="0" smtClean="0">
                    <a:latin typeface="Times New Roman" pitchFamily="18" charset="0"/>
                    <a:cs typeface="Times New Roman" pitchFamily="18" charset="0"/>
                  </a:rPr>
                  <a:t>(23)</a:t>
                </a:r>
                <a:endParaRPr lang="en-US" sz="24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0" y="2323965"/>
                <a:ext cx="9067800" cy="1333635"/>
              </a:xfrm>
              <a:prstGeom prst="rect">
                <a:avLst/>
              </a:prstGeom>
              <a:blipFill rotWithShape="1">
                <a:blip r:embed="rId3"/>
                <a:stretch>
                  <a:fillRect l="-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0" y="4618707"/>
                <a:ext cx="8991600" cy="2163093"/>
              </a:xfrm>
              <a:prstGeom prst="rect">
                <a:avLst/>
              </a:prstGeom>
              <a:noFill/>
            </p:spPr>
            <p:txBody>
              <a:bodyPr wrap="square" rtlCol="0">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m:rPr>
                        <m:aln/>
                      </m:rP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𝑖𝑖</m:t>
                        </m:r>
                      </m:sub>
                    </m:sSub>
                    <m:r>
                      <a:rPr lang="en-US" sz="2400" i="1">
                        <a:latin typeface="Cambria Math"/>
                      </a:rPr>
                      <m:t>𝐺</m:t>
                    </m:r>
                    <m:r>
                      <a:rPr lang="en-US" sz="2400" i="1">
                        <a:latin typeface="Cambria Math"/>
                      </a:rPr>
                      <m:t>+</m:t>
                    </m:r>
                    <m:r>
                      <a:rPr lang="en-US" sz="2400" i="1">
                        <a:latin typeface="Cambria Math"/>
                      </a:rPr>
                      <m:t>𝑗</m:t>
                    </m:r>
                    <m:r>
                      <a:rPr lang="en-US" sz="2400" i="1">
                        <a:latin typeface="Cambria Math"/>
                      </a:rPr>
                      <m:t>2</m:t>
                    </m:r>
                    <m:r>
                      <a:rPr lang="en-US" sz="2400" i="1">
                        <a:latin typeface="Cambria Math"/>
                      </a:rPr>
                      <m:t>𝜔</m:t>
                    </m:r>
                    <m:r>
                      <a:rPr lang="en-US" sz="2400" i="1">
                        <a:latin typeface="Cambria Math"/>
                      </a:rPr>
                      <m:t>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e>
                            </m:func>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𝑖𝑖</m:t>
                            </m:r>
                          </m:sub>
                        </m:sSub>
                      </m:e>
                    </m:d>
                  </m:oMath>
                </a14:m>
                <a:r>
                  <a:rPr lang="en-US" sz="2400" dirty="0" smtClean="0">
                    <a:latin typeface="Cambria Math"/>
                  </a:rPr>
                  <a:t>	</a:t>
                </a:r>
                <a:r>
                  <a:rPr lang="en-US" sz="2400" dirty="0" smtClean="0">
                    <a:latin typeface="Times New Roman" pitchFamily="18" charset="0"/>
                    <a:cs typeface="Times New Roman" pitchFamily="18" charset="0"/>
                  </a:rPr>
                  <a:t>(24)</a:t>
                </a:r>
              </a:p>
              <a:p>
                <a:endParaRPr lang="en-US" sz="2400" dirty="0" smtClean="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𝐺</m:t>
                    </m:r>
                    <m:r>
                      <a:rPr lang="en-US" sz="2400" i="1">
                        <a:latin typeface="Cambria Math"/>
                      </a:rPr>
                      <m:t>+</m:t>
                    </m:r>
                    <m:r>
                      <a:rPr lang="en-US" sz="2400" i="1">
                        <a:latin typeface="Cambria Math"/>
                      </a:rPr>
                      <m:t>𝑗</m:t>
                    </m:r>
                    <m:r>
                      <a:rPr lang="en-US" sz="2400" i="1">
                        <a:latin typeface="Cambria Math"/>
                      </a:rPr>
                      <m:t>2</m:t>
                    </m:r>
                    <m:r>
                      <a:rPr lang="en-US" sz="2400" i="1">
                        <a:latin typeface="Cambria Math"/>
                      </a:rPr>
                      <m:t>𝜔</m:t>
                    </m:r>
                    <m:r>
                      <a:rPr lang="en-US" sz="2400" i="1">
                        <a:latin typeface="Cambria Math"/>
                      </a:rPr>
                      <m:t>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e>
                    </m:d>
                  </m:oMath>
                </a14:m>
                <a:r>
                  <a:rPr lang="en-US" sz="2400" dirty="0" smtClean="0"/>
                  <a:t>			</a:t>
                </a:r>
                <a:r>
                  <a:rPr lang="en-US" sz="2400" dirty="0" smtClean="0">
                    <a:latin typeface="Times New Roman" pitchFamily="18" charset="0"/>
                    <a:cs typeface="Times New Roman" pitchFamily="18" charset="0"/>
                  </a:rPr>
                  <a:t>(25)</a:t>
                </a:r>
              </a:p>
              <a:p>
                <a:pPr algn="ctr"/>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0" y="4618707"/>
                <a:ext cx="8991600" cy="216309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0" y="3957935"/>
                <a:ext cx="91440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0" y="3957935"/>
                <a:ext cx="9144000" cy="461665"/>
              </a:xfrm>
              <a:prstGeom prst="rect">
                <a:avLst/>
              </a:prstGeom>
              <a:blipFill rotWithShape="1">
                <a:blip r:embed="rId5"/>
                <a:stretch>
                  <a:fillRect l="-867"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2914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9255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pPr marL="285750" indent="-285750">
              <a:buFont typeface="Arial" pitchFamily="34" charset="0"/>
              <a:buChar char="•"/>
            </a:pPr>
            <a:endParaRPr lang="en-US" sz="2400" dirty="0" smtClean="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1" y="1504675"/>
            <a:ext cx="7988809" cy="4972325"/>
          </a:xfrm>
          <a:prstGeom prst="rect">
            <a:avLst/>
          </a:prstGeom>
        </p:spPr>
      </p:pic>
      <p:sp>
        <p:nvSpPr>
          <p:cNvPr id="5" name="TextBox 4"/>
          <p:cNvSpPr txBox="1"/>
          <p:nvPr/>
        </p:nvSpPr>
        <p:spPr>
          <a:xfrm>
            <a:off x="3124200" y="6133391"/>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19.0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9744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170" y="1600200"/>
            <a:ext cx="3318029" cy="5539978"/>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a:p>
            <a:pPr marL="285750" indent="-285750">
              <a:buFont typeface="Arial" pitchFamily="34" charset="0"/>
              <a:buChar char="•"/>
            </a:pPr>
            <a:endParaRPr lang="en-US" sz="2400" dirty="0">
              <a:latin typeface="Times New Roman" pitchFamily="18" charset="0"/>
              <a:cs typeface="Times New Roman" pitchFamily="18" charset="0"/>
            </a:endParaRPr>
          </a:p>
          <a:p>
            <a:pPr marL="285750" indent="-285750">
              <a:buFont typeface="Wingdings" pitchFamily="2" charset="2"/>
              <a:buChar char="Ø"/>
            </a:pPr>
            <a:r>
              <a:rPr lang="en-US" sz="2400" dirty="0">
                <a:latin typeface="Times New Roman" pitchFamily="18" charset="0"/>
                <a:cs typeface="Times New Roman" pitchFamily="18" charset="0"/>
              </a:rPr>
              <a:t>Hence, applying KCL in Figure </a:t>
            </a:r>
            <a:r>
              <a:rPr lang="en-US" sz="2400" dirty="0" smtClean="0">
                <a:latin typeface="Times New Roman" pitchFamily="18" charset="0"/>
                <a:cs typeface="Times New Roman" pitchFamily="18" charset="0"/>
              </a:rPr>
              <a:t>19.0</a:t>
            </a:r>
            <a:r>
              <a:rPr lang="en-US" sz="2400" dirty="0">
                <a:latin typeface="Times New Roman" pitchFamily="18" charset="0"/>
                <a:cs typeface="Times New Roman" pitchFamily="18" charset="0"/>
              </a:rPr>
              <a:t>, the currents flowing in the open delta as a function of the line currents are given by:</a:t>
            </a:r>
          </a:p>
          <a:p>
            <a:pPr marL="285750" indent="-285750">
              <a:buFont typeface="Arial" pitchFamily="34" charset="0"/>
              <a:buChar char="•"/>
            </a:pPr>
            <a:endParaRPr lang="en-US" sz="2400" dirty="0"/>
          </a:p>
          <a:p>
            <a:pPr marL="285750" indent="-285750">
              <a:buFont typeface="Arial" pitchFamily="34" charset="0"/>
              <a:buChar char="•"/>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990600"/>
            <a:ext cx="5349924" cy="2782679"/>
          </a:xfrm>
          <a:prstGeom prst="rect">
            <a:avLst/>
          </a:prstGeom>
        </p:spPr>
      </p:pic>
      <p:sp>
        <p:nvSpPr>
          <p:cNvPr id="4" name="TextBox 3"/>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Rectangle 4"/>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
        <p:nvSpPr>
          <p:cNvPr id="6" name="TextBox 5"/>
          <p:cNvSpPr txBox="1"/>
          <p:nvPr/>
        </p:nvSpPr>
        <p:spPr>
          <a:xfrm>
            <a:off x="7086600" y="3165976"/>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20.0</a:t>
            </a:r>
            <a:endParaRPr lang="en-US" sz="24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3149650" y="40386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149650" y="4038600"/>
                <a:ext cx="5476875" cy="2716449"/>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49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9050" y="1198126"/>
                <a:ext cx="9163050" cy="4334776"/>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m:oMathPara>
                </a14:m>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𝐷𝑇</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050" y="1198126"/>
                <a:ext cx="9163050" cy="4334776"/>
              </a:xfrm>
              <a:prstGeom prst="rect">
                <a:avLst/>
              </a:prstGeom>
              <a:blipFill rotWithShape="1">
                <a:blip r:embed="rId2"/>
                <a:stretch>
                  <a:fillRect l="-931" r="-139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190034317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mc:AlternateContent xmlns:mc="http://schemas.openxmlformats.org/markup-compatibility/2006" xmlns:a14="http://schemas.microsoft.com/office/drawing/2010/main">
        <mc:Choice Requires="a14">
          <p:sp>
            <p:nvSpPr>
              <p:cNvPr id="5" name="Rectangle 4"/>
              <p:cNvSpPr/>
              <p:nvPr/>
            </p:nvSpPr>
            <p:spPr>
              <a:xfrm>
                <a:off x="0" y="1371600"/>
                <a:ext cx="9144000" cy="4334776"/>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m:oMathPara>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𝑁</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(202)</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371600"/>
                <a:ext cx="9144000" cy="4334776"/>
              </a:xfrm>
              <a:prstGeom prst="rect">
                <a:avLst/>
              </a:prstGeom>
              <a:blipFill rotWithShape="1">
                <a:blip r:embed="rId2"/>
                <a:stretch>
                  <a:fillRect l="-867"/>
                </a:stretch>
              </a:blipFill>
            </p:spPr>
            <p:txBody>
              <a:bodyPr/>
              <a:lstStyle/>
              <a:p>
                <a:r>
                  <a:rPr lang="en-US">
                    <a:noFill/>
                  </a:rPr>
                  <a:t> </a:t>
                </a:r>
              </a:p>
            </p:txBody>
          </p:sp>
        </mc:Fallback>
      </mc:AlternateContent>
    </p:spTree>
    <p:extLst>
      <p:ext uri="{BB962C8B-B14F-4D97-AF65-F5344CB8AC3E}">
        <p14:creationId xmlns:p14="http://schemas.microsoft.com/office/powerpoint/2010/main" val="210429282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04223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endParaRPr lang="en-US" sz="2800" dirty="0" smtClean="0">
                  <a:latin typeface="Times New Roman" pitchFamily="18" charset="0"/>
                  <a:cs typeface="Times New Roman" pitchFamily="18" charset="0"/>
                </a:endParaRPr>
              </a:p>
              <a:p>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Going 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𝑐𝑏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𝑎𝑐</m:t>
                                        </m:r>
                                      </m:sub>
                                    </m:sSub>
                                  </m:e>
                                </m:mr>
                              </m:m>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𝐷𝑡</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(203)</a:t>
                </a:r>
                <a:endParaRPr lang="en-US" sz="24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042232"/>
              </a:xfrm>
              <a:prstGeom prst="rect">
                <a:avLst/>
              </a:prstGeom>
              <a:blipFill rotWithShape="1">
                <a:blip r:embed="rId3"/>
                <a:stretch>
                  <a:fillRect l="-867" t="-100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9798152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295400"/>
                <a:ext cx="9144000" cy="5024902"/>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oMath>
                  </m:oMathPara>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(204)</a:t>
                </a:r>
                <a:endParaRPr lang="en-US" sz="24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295400"/>
                <a:ext cx="9144000" cy="5024902"/>
              </a:xfrm>
              <a:prstGeom prst="rect">
                <a:avLst/>
              </a:prstGeom>
              <a:blipFill rotWithShape="1">
                <a:blip r:embed="rId2"/>
                <a:stretch>
                  <a:fillRect l="-86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84021"/>
            <a:ext cx="91440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64392304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313" y="1295400"/>
            <a:ext cx="8839200"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84021"/>
            <a:ext cx="91440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mc:AlternateContent xmlns:mc="http://schemas.openxmlformats.org/markup-compatibility/2006" xmlns:a14="http://schemas.microsoft.com/office/drawing/2010/main">
        <mc:Choice Requires="a14">
          <p:sp>
            <p:nvSpPr>
              <p:cNvPr id="5" name="Rectangle 4"/>
              <p:cNvSpPr/>
              <p:nvPr/>
            </p:nvSpPr>
            <p:spPr>
              <a:xfrm>
                <a:off x="1143000" y="1766590"/>
                <a:ext cx="7086600" cy="341632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e>
                      </m:d>
                      <m:d>
                        <m:dPr>
                          <m:begChr m:val="["/>
                          <m:endChr m:val="]"/>
                          <m:ctrlPr>
                            <a:rPr lang="en-US" sz="2400" i="1">
                              <a:latin typeface="Cambria Math"/>
                            </a:rPr>
                          </m:ctrlPr>
                        </m:dPr>
                        <m:e>
                          <m:r>
                            <a:rPr lang="en-US" sz="2400" i="1">
                              <a:latin typeface="Cambria Math"/>
                            </a:rPr>
                            <m:t>𝐷𝐼</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r>
                            <a:rPr lang="en-US" sz="2400" i="1">
                              <a:latin typeface="Cambria Math"/>
                            </a:rPr>
                            <m:t>𝐷𝐼</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𝐷𝑡</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r>
                          <a:rPr lang="en-US" sz="2400" i="1">
                            <a:latin typeface="Cambria Math"/>
                          </a:rPr>
                          <m:t>𝐷𝐼</m:t>
                        </m:r>
                      </m:e>
                    </m:d>
                  </m:oMath>
                </a14:m>
                <a:r>
                  <a:rPr lang="en-US" sz="2400" dirty="0" smtClean="0">
                    <a:latin typeface="Times New Roman" pitchFamily="18" charset="0"/>
                    <a:cs typeface="Times New Roman" pitchFamily="18" charset="0"/>
                  </a:rPr>
                  <a:t>	(199)</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43000" y="1766590"/>
                <a:ext cx="7086600" cy="3416320"/>
              </a:xfrm>
              <a:prstGeom prst="rect">
                <a:avLst/>
              </a:prstGeom>
              <a:blipFill rotWithShape="1">
                <a:blip r:embed="rId2"/>
                <a:stretch>
                  <a:fillRect b="-3214"/>
                </a:stretch>
              </a:blipFill>
            </p:spPr>
            <p:txBody>
              <a:bodyPr/>
              <a:lstStyle/>
              <a:p>
                <a:r>
                  <a:rPr lang="en-US">
                    <a:noFill/>
                  </a:rPr>
                  <a:t> </a:t>
                </a:r>
              </a:p>
            </p:txBody>
          </p:sp>
        </mc:Fallback>
      </mc:AlternateContent>
      <p:sp>
        <p:nvSpPr>
          <p:cNvPr id="6" name="TextBox 5"/>
          <p:cNvSpPr txBox="1"/>
          <p:nvPr/>
        </p:nvSpPr>
        <p:spPr>
          <a:xfrm>
            <a:off x="-19512" y="5105400"/>
            <a:ext cx="9163512"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01469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b="1" u="sng" dirty="0" smtClean="0"/>
              <a:t>Lagging Open Wye-Open Delta 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271834768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200876"/>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In the lagging open wye-open delta connection, the transformer serving the single phase load is connected across the voltage that lags the power transformer by 120 degrees.</a:t>
            </a:r>
          </a:p>
          <a:p>
            <a:pPr marL="457200" lvl="2"/>
            <a:endParaRPr lang="en-US" b="1" dirty="0">
              <a:solidFill>
                <a:srgbClr val="FF0000"/>
              </a:solidFill>
            </a:endParaRPr>
          </a:p>
          <a:p>
            <a:pPr marL="285750" indent="-28575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TextBox 4"/>
          <p:cNvSpPr txBox="1"/>
          <p:nvPr/>
        </p:nvSpPr>
        <p:spPr>
          <a:xfrm>
            <a:off x="0" y="3328987"/>
            <a:ext cx="9144000" cy="1446550"/>
          </a:xfrm>
          <a:prstGeom prst="rect">
            <a:avLst/>
          </a:prstGeom>
          <a:noFill/>
        </p:spPr>
        <p:txBody>
          <a:bodyPr wrap="square" rtlCol="0">
            <a:spAutoFit/>
          </a:bodyPr>
          <a:lstStyle/>
          <a:p>
            <a:pPr marL="285750" indent="-285750">
              <a:buFont typeface="Wingdings" pitchFamily="2" charset="2"/>
              <a:buChar char="Ø"/>
            </a:pPr>
            <a:endParaRPr lang="en-US" sz="2200" dirty="0" smtClean="0">
              <a:latin typeface="Times New Roman" pitchFamily="18" charset="0"/>
              <a:cs typeface="Times New Roman" pitchFamily="18" charset="0"/>
            </a:endParaRPr>
          </a:p>
          <a:p>
            <a:pPr marL="285750" indent="-285750">
              <a:buFont typeface="Wingdings" pitchFamily="2" charset="2"/>
              <a:buChar char="Ø"/>
            </a:pPr>
            <a:endParaRPr lang="en-US" sz="2200" dirty="0">
              <a:latin typeface="Times New Roman" pitchFamily="18" charset="0"/>
              <a:cs typeface="Times New Roman" pitchFamily="18" charset="0"/>
            </a:endParaRPr>
          </a:p>
          <a:p>
            <a:pPr marL="285750" indent="-285750">
              <a:buFont typeface="Wingdings" pitchFamily="2" charset="2"/>
              <a:buChar char="Ø"/>
            </a:pPr>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number of connections can be used to achieve the lagging open wye-open delta connection, Figure </a:t>
            </a:r>
            <a:r>
              <a:rPr lang="en-US" sz="2200" dirty="0" smtClean="0">
                <a:latin typeface="Times New Roman" pitchFamily="18" charset="0"/>
                <a:cs typeface="Times New Roman" pitchFamily="18" charset="0"/>
              </a:rPr>
              <a:t>21.0 </a:t>
            </a:r>
            <a:r>
              <a:rPr lang="en-US" sz="2200" dirty="0">
                <a:latin typeface="Times New Roman" pitchFamily="18" charset="0"/>
                <a:cs typeface="Times New Roman" pitchFamily="18" charset="0"/>
              </a:rPr>
              <a:t>shows the connection that will be used </a:t>
            </a:r>
            <a:r>
              <a:rPr lang="en-US" sz="2200" dirty="0" smtClean="0">
                <a:latin typeface="Times New Roman" pitchFamily="18" charset="0"/>
                <a:cs typeface="Times New Roman" pitchFamily="18" charset="0"/>
              </a:rPr>
              <a:t>here.</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38333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00219"/>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1367853"/>
            <a:ext cx="7886700" cy="5037620"/>
          </a:xfrm>
          <a:prstGeom prst="rect">
            <a:avLst/>
          </a:prstGeom>
        </p:spPr>
      </p:pic>
      <p:sp>
        <p:nvSpPr>
          <p:cNvPr id="8" name="TextBox 7"/>
          <p:cNvSpPr txBox="1"/>
          <p:nvPr/>
        </p:nvSpPr>
        <p:spPr>
          <a:xfrm>
            <a:off x="3676650" y="5937504"/>
            <a:ext cx="1676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21.0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14807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764" y="76200"/>
            <a:ext cx="8324436" cy="892552"/>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Derivation</a:t>
            </a:r>
          </a:p>
          <a:p>
            <a:pPr marL="342900" indent="-342900"/>
            <a:r>
              <a:rPr lang="en-US" sz="2000" dirty="0" smtClean="0">
                <a:solidFill>
                  <a:srgbClr val="FF0000"/>
                </a:solidFill>
              </a:rPr>
              <a:t>		</a:t>
            </a:r>
            <a:endParaRPr lang="en-US" sz="2000" dirty="0"/>
          </a:p>
        </p:txBody>
      </p:sp>
      <mc:AlternateContent xmlns:mc="http://schemas.openxmlformats.org/markup-compatibility/2006" xmlns:a14="http://schemas.microsoft.com/office/drawing/2010/main">
        <mc:Choice Requires="a14">
          <p:sp>
            <p:nvSpPr>
              <p:cNvPr id="7" name="TextBox 6"/>
              <p:cNvSpPr txBox="1"/>
              <p:nvPr/>
            </p:nvSpPr>
            <p:spPr>
              <a:xfrm>
                <a:off x="0" y="1066800"/>
                <a:ext cx="79248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1066800"/>
                <a:ext cx="7924800" cy="491417"/>
              </a:xfrm>
              <a:prstGeom prst="rect">
                <a:avLst/>
              </a:prstGeom>
              <a:blipFill rotWithShape="1">
                <a:blip r:embed="rId2"/>
                <a:stretch>
                  <a:fillRect l="-100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0" y="1600200"/>
                <a:ext cx="9144000" cy="1424429"/>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sSup>
                      <m:sSupPr>
                        <m:ctrlPr>
                          <a:rPr lang="en-US" sz="2400" i="1">
                            <a:latin typeface="Cambria Math"/>
                          </a:rPr>
                        </m:ctrlPr>
                      </m:sSupPr>
                      <m:e>
                        <m:r>
                          <a:rPr lang="en-US" sz="2400" i="1">
                            <a:latin typeface="Cambria Math"/>
                          </a:rPr>
                          <m:t>𝜋</m:t>
                        </m:r>
                      </m:e>
                      <m:sup>
                        <m:r>
                          <a:rPr lang="en-US" sz="2400" i="1">
                            <a:latin typeface="Cambria Math"/>
                          </a:rPr>
                          <m:t>2</m:t>
                        </m:r>
                      </m:sup>
                    </m:sSup>
                    <m:r>
                      <a:rPr lang="en-US" sz="2400" i="1">
                        <a:latin typeface="Cambria Math"/>
                      </a:rPr>
                      <m:t>𝑓𝐺</m:t>
                    </m:r>
                    <m:r>
                      <a:rPr lang="en-US" sz="2400" i="1">
                        <a:latin typeface="Cambria Math"/>
                      </a:rPr>
                      <m:t>+</m:t>
                    </m:r>
                    <m:r>
                      <a:rPr lang="en-US" sz="2400" i="1">
                        <a:latin typeface="Cambria Math"/>
                      </a:rPr>
                      <m:t>𝑗</m:t>
                    </m:r>
                    <m:r>
                      <a:rPr lang="en-US" sz="2400" i="1">
                        <a:latin typeface="Cambria Math"/>
                      </a:rPr>
                      <m:t>4</m:t>
                    </m:r>
                    <m:r>
                      <a:rPr lang="en-US" sz="2400" i="1">
                        <a:latin typeface="Cambria Math"/>
                      </a:rPr>
                      <m:t>𝜋</m:t>
                    </m:r>
                    <m:r>
                      <a:rPr lang="en-US" sz="2400" i="1">
                        <a:latin typeface="Cambria Math"/>
                      </a:rPr>
                      <m:t>𝑓𝐺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𝑖𝑖</m:t>
                            </m:r>
                          </m:sub>
                        </m:sSub>
                      </m:e>
                    </m:d>
                  </m:oMath>
                </a14:m>
                <a:r>
                  <a:rPr lang="en-US" sz="2400" dirty="0" smtClean="0"/>
                  <a:t>			   </a:t>
                </a:r>
                <a:r>
                  <a:rPr lang="en-US" sz="2400" dirty="0" smtClean="0">
                    <a:latin typeface="Times New Roman" pitchFamily="18" charset="0"/>
                    <a:cs typeface="Times New Roman" pitchFamily="18" charset="0"/>
                  </a:rPr>
                  <a:t>(26)</a:t>
                </a: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p>
                      <m:sSupPr>
                        <m:ctrlPr>
                          <a:rPr lang="en-US" sz="2400" i="1">
                            <a:latin typeface="Cambria Math"/>
                          </a:rPr>
                        </m:ctrlPr>
                      </m:sSupPr>
                      <m:e>
                        <m:r>
                          <a:rPr lang="en-US" sz="2400" i="1">
                            <a:latin typeface="Cambria Math"/>
                          </a:rPr>
                          <m:t>𝜋</m:t>
                        </m:r>
                      </m:e>
                      <m:sup>
                        <m:r>
                          <a:rPr lang="en-US" sz="2400" i="1">
                            <a:latin typeface="Cambria Math"/>
                          </a:rPr>
                          <m:t>2</m:t>
                        </m:r>
                      </m:sup>
                    </m:sSup>
                    <m:r>
                      <a:rPr lang="en-US" sz="2400" i="1">
                        <a:latin typeface="Cambria Math"/>
                      </a:rPr>
                      <m:t>𝑓𝐺</m:t>
                    </m:r>
                    <m:r>
                      <a:rPr lang="en-US" sz="2400" i="1">
                        <a:latin typeface="Cambria Math"/>
                      </a:rPr>
                      <m:t>+</m:t>
                    </m:r>
                    <m:r>
                      <a:rPr lang="en-US" sz="2400" i="1">
                        <a:latin typeface="Cambria Math"/>
                      </a:rPr>
                      <m:t>𝑗</m:t>
                    </m:r>
                    <m:r>
                      <a:rPr lang="en-US" sz="2400" i="1">
                        <a:latin typeface="Cambria Math"/>
                      </a:rPr>
                      <m:t>4</m:t>
                    </m:r>
                    <m:r>
                      <a:rPr lang="en-US" sz="2400" i="1">
                        <a:latin typeface="Cambria Math"/>
                      </a:rPr>
                      <m:t>𝜋</m:t>
                    </m:r>
                    <m:r>
                      <a:rPr lang="en-US" sz="2400" i="1">
                        <a:latin typeface="Cambria Math"/>
                      </a:rPr>
                      <m:t>𝑓𝐺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e>
                    </m:d>
                  </m:oMath>
                </a14:m>
                <a:r>
                  <a:rPr lang="en-US" sz="2400" dirty="0" smtClean="0"/>
                  <a:t>				   </a:t>
                </a:r>
                <a:r>
                  <a:rPr lang="en-US" sz="2400" dirty="0" smtClean="0">
                    <a:latin typeface="Times New Roman" pitchFamily="18" charset="0"/>
                    <a:cs typeface="Times New Roman" pitchFamily="18" charset="0"/>
                  </a:rPr>
                  <a:t>(27)</a:t>
                </a:r>
                <a:endParaRPr lang="en-US" sz="2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1600200"/>
                <a:ext cx="9144000" cy="1424429"/>
              </a:xfrm>
              <a:prstGeom prst="rect">
                <a:avLst/>
              </a:prstGeom>
              <a:blipFill rotWithShape="1">
                <a:blip r:embed="rId3"/>
                <a:stretch>
                  <a:fillRect r="-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0" y="3200400"/>
                <a:ext cx="9144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0" y="3200400"/>
                <a:ext cx="9144000" cy="491417"/>
              </a:xfrm>
              <a:prstGeom prst="rect">
                <a:avLst/>
              </a:prstGeom>
              <a:blipFill rotWithShape="1">
                <a:blip r:embed="rId4"/>
                <a:stretch>
                  <a:fillRect l="-86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0" y="3923352"/>
                <a:ext cx="9144000" cy="2553648"/>
              </a:xfrm>
              <a:prstGeom prst="rect">
                <a:avLst/>
              </a:prstGeom>
            </p:spPr>
            <p:txBody>
              <a:bodyPr wrap="square">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+0.00158836∙</m:t>
                    </m:r>
                    <m:r>
                      <a:rPr lang="en-US" sz="2400" i="1">
                        <a:latin typeface="Cambria Math"/>
                      </a:rPr>
                      <m:t>𝑓</m:t>
                    </m:r>
                    <m:r>
                      <a:rPr lang="en-US" sz="2400" i="1">
                        <a:latin typeface="Cambria Math"/>
                      </a:rPr>
                      <m:t>+0.00202237∙</m:t>
                    </m:r>
                    <m:r>
                      <a:rPr lang="en-US" sz="2400" i="1">
                        <a:latin typeface="Cambria Math"/>
                      </a:rPr>
                      <m:t>𝑓</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+7.6786+</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e>
                    </m:d>
                    <m:r>
                      <a:rPr lang="en-US" sz="2400" b="0" i="1" smtClean="0">
                        <a:latin typeface="Cambria Math"/>
                      </a:rPr>
                      <m:t> </m:t>
                    </m:r>
                  </m:oMath>
                </a14:m>
                <a:r>
                  <a:rPr lang="en-US" sz="2400" dirty="0" smtClean="0">
                    <a:latin typeface="Times New Roman" pitchFamily="18" charset="0"/>
                    <a:cs typeface="Times New Roman" pitchFamily="18" charset="0"/>
                  </a:rPr>
                  <a:t>(28)</a:t>
                </a:r>
              </a:p>
              <a:p>
                <a:pPr algn="just"/>
                <a:endParaRPr lang="en-US" sz="2400" dirty="0" smtClean="0">
                  <a:latin typeface="Times New Roman" pitchFamily="18" charset="0"/>
                  <a:cs typeface="Times New Roman" pitchFamily="18" charset="0"/>
                </a:endParaRPr>
              </a:p>
              <a:p>
                <a:pPr algn="just"/>
                <a14:m>
                  <m:oMathPara xmlns:m="http://schemas.openxmlformats.org/officeDocument/2006/math">
                    <m:oMathParaPr>
                      <m:jc m:val="left"/>
                    </m:oMathParaPr>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oMath>
                  </m:oMathPara>
                </a14:m>
                <a:endParaRPr lang="en-US" sz="2400" i="1" dirty="0" smtClean="0">
                  <a:latin typeface="Cambria Math"/>
                </a:endParaRPr>
              </a:p>
              <a:p>
                <a:pPr algn="just"/>
                <a14:m>
                  <m:oMath xmlns:m="http://schemas.openxmlformats.org/officeDocument/2006/math">
                    <m:r>
                      <a:rPr lang="en-US" sz="2400" i="1">
                        <a:latin typeface="Cambria Math"/>
                      </a:rPr>
                      <m:t>0.00158836∙</m:t>
                    </m:r>
                    <m:r>
                      <a:rPr lang="en-US" sz="2400" i="1">
                        <a:latin typeface="Cambria Math"/>
                      </a:rPr>
                      <m:t>𝑓</m:t>
                    </m:r>
                    <m:r>
                      <a:rPr lang="en-US" sz="2400" i="1">
                        <a:latin typeface="Cambria Math"/>
                      </a:rPr>
                      <m:t>+0.00202237∙</m:t>
                    </m:r>
                    <m:r>
                      <a:rPr lang="en-US" sz="2400" i="1">
                        <a:latin typeface="Cambria Math"/>
                      </a:rPr>
                      <m:t>𝑓</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+7.6786+</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e>
                    </m:d>
                  </m:oMath>
                </a14:m>
                <a:r>
                  <a:rPr lang="en-US" sz="2400" dirty="0" smtClean="0"/>
                  <a:t>	   </a:t>
                </a:r>
                <a:r>
                  <a:rPr lang="en-US" sz="2400" dirty="0" smtClean="0">
                    <a:latin typeface="Times New Roman" pitchFamily="18" charset="0"/>
                    <a:cs typeface="Times New Roman" pitchFamily="18" charset="0"/>
                  </a:rPr>
                  <a:t>(29)</a:t>
                </a:r>
                <a:endParaRPr lang="en-US" sz="24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0" y="3923352"/>
                <a:ext cx="9144000" cy="2553648"/>
              </a:xfrm>
              <a:prstGeom prst="rect">
                <a:avLst/>
              </a:prstGeom>
              <a:blipFill rotWithShape="1">
                <a:blip r:embed="rId5"/>
                <a:stretch>
                  <a:fillRect t="-477" r="-867"/>
                </a:stretch>
              </a:blipFill>
            </p:spPr>
            <p:txBody>
              <a:bodyPr/>
              <a:lstStyle/>
              <a:p>
                <a:r>
                  <a:rPr lang="en-US">
                    <a:noFill/>
                  </a:rPr>
                  <a:t> </a:t>
                </a:r>
              </a:p>
            </p:txBody>
          </p:sp>
        </mc:Fallback>
      </mc:AlternateContent>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443841"/>
            <a:ext cx="8839200" cy="5078313"/>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81400"/>
            <a:ext cx="5334000" cy="2693671"/>
          </a:xfrm>
          <a:prstGeom prst="rect">
            <a:avLst/>
          </a:prstGeom>
        </p:spPr>
      </p:pic>
    </p:spTree>
    <p:extLst>
      <p:ext uri="{BB962C8B-B14F-4D97-AF65-F5344CB8AC3E}">
        <p14:creationId xmlns:p14="http://schemas.microsoft.com/office/powerpoint/2010/main" val="341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065828"/>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400" i="1" dirty="0">
                        <a:latin typeface="Cambria Math"/>
                      </a:rPr>
                      <m:t>[</m:t>
                    </m:r>
                    <m:r>
                      <a:rPr lang="en-US" sz="2400" i="1" dirty="0">
                        <a:latin typeface="Cambria Math"/>
                      </a:rPr>
                      <m:t>𝐷𝐼</m:t>
                    </m:r>
                    <m:r>
                      <a:rPr lang="en-US" sz="2400" i="1" dirty="0">
                        <a:latin typeface="Cambria Math"/>
                      </a:rPr>
                      <m:t>] </m:t>
                    </m:r>
                  </m:oMath>
                </a14:m>
                <a:r>
                  <a:rPr lang="en-US" sz="2400" dirty="0">
                    <a:latin typeface="Times New Roman" pitchFamily="18" charset="0"/>
                    <a:cs typeface="Times New Roman" pitchFamily="18" charset="0"/>
                  </a:rPr>
                  <a:t>matrix will remain the same as equation </a:t>
                </a:r>
                <a:r>
                  <a:rPr lang="en-US" sz="2400" dirty="0" smtClean="0">
                    <a:latin typeface="Times New Roman" pitchFamily="18" charset="0"/>
                    <a:cs typeface="Times New Roman" pitchFamily="18" charset="0"/>
                  </a:rPr>
                  <a:t>(200).</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the secondary ideal transformer voltages going from the secondary to the primary are related by:</a:t>
                </a:r>
              </a:p>
              <a:p>
                <a:pPr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oMath>
                </a14:m>
                <a:endParaRPr lang="en-US" sz="2400" dirty="0" smtClean="0"/>
              </a:p>
              <a:p>
                <a:pPr algn="just"/>
                <a:endParaRPr lang="en-US" sz="2400" dirty="0" smtClean="0"/>
              </a:p>
              <a:p>
                <a:pPr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𝐷𝑇</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(205)</a:t>
                </a:r>
                <a:endParaRPr lang="en-US" sz="2400" dirty="0">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065828"/>
              </a:xfrm>
              <a:prstGeom prst="rect">
                <a:avLst/>
              </a:prstGeom>
              <a:blipFill rotWithShape="1">
                <a:blip r:embed="rId3"/>
                <a:stretch>
                  <a:fillRect l="-867" t="-1005" r="-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677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65883"/>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𝑁</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(206)</a:t>
                </a:r>
                <a:endParaRPr lang="en-US" sz="24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65883"/>
              </a:xfrm>
              <a:prstGeom prst="rect">
                <a:avLst/>
              </a:prstGeom>
              <a:blipFill rotWithShape="1">
                <a:blip r:embed="rId3"/>
                <a:stretch>
                  <a:fillRect l="-867" t="-1095"/>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8657212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066800"/>
                <a:ext cx="8915400" cy="4995791"/>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oMath>
                  </m:oMathPara>
                </a14:m>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𝐷𝑡</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(207)</a:t>
                </a:r>
                <a:endParaRPr lang="en-US" sz="24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76200" y="1066800"/>
                <a:ext cx="8915400" cy="4995791"/>
              </a:xfrm>
              <a:prstGeom prst="rect">
                <a:avLst/>
              </a:prstGeom>
              <a:blipFill rotWithShape="1">
                <a:blip r:embed="rId2"/>
                <a:stretch>
                  <a:fillRect l="-958" r="-274"/>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19780"/>
            <a:ext cx="89154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spTree>
    <p:extLst>
      <p:ext uri="{BB962C8B-B14F-4D97-AF65-F5344CB8AC3E}">
        <p14:creationId xmlns:p14="http://schemas.microsoft.com/office/powerpoint/2010/main" val="354653761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066800"/>
                <a:ext cx="8915400" cy="5673797"/>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0</m:t>
                                  </m:r>
                                </m:sub>
                              </m:sSub>
                            </m:e>
                          </m:mr>
                        </m:m>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xmlns="">
          <p:sp>
            <p:nvSpPr>
              <p:cNvPr id="2" name="Rectangle 1"/>
              <p:cNvSpPr>
                <a:spLocks noRot="1" noChangeAspect="1" noMove="1" noResize="1" noEditPoints="1" noAdjustHandles="1" noChangeArrowheads="1" noChangeShapeType="1" noTextEdit="1"/>
              </p:cNvSpPr>
              <p:nvPr/>
            </p:nvSpPr>
            <p:spPr>
              <a:xfrm>
                <a:off x="76200" y="1066800"/>
                <a:ext cx="8915400" cy="5673797"/>
              </a:xfrm>
              <a:prstGeom prst="rect">
                <a:avLst/>
              </a:prstGeom>
              <a:blipFill rotWithShape="1">
                <a:blip r:embed="rId2"/>
                <a:stretch>
                  <a:fillRect l="-958" r="-177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19780"/>
            <a:ext cx="89154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spTree>
    <p:extLst>
      <p:ext uri="{BB962C8B-B14F-4D97-AF65-F5344CB8AC3E}">
        <p14:creationId xmlns:p14="http://schemas.microsoft.com/office/powerpoint/2010/main" val="31696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a:t>Lagging Open Wye-Open Delta Connection</a:t>
            </a:r>
          </a:p>
          <a:p>
            <a:pPr lvl="1"/>
            <a:r>
              <a:rPr lang="en-US" sz="2400" b="1" u="sng" dirty="0"/>
              <a:t>Four Wire Secondary</a:t>
            </a:r>
          </a:p>
          <a:p>
            <a:endParaRPr lang="en-US" dirty="0"/>
          </a:p>
        </p:txBody>
      </p:sp>
    </p:spTree>
    <p:extLst>
      <p:ext uri="{BB962C8B-B14F-4D97-AF65-F5344CB8AC3E}">
        <p14:creationId xmlns:p14="http://schemas.microsoft.com/office/powerpoint/2010/main" val="27395703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6001643"/>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Four Wire Secondary</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open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58418"/>
            <a:ext cx="9144000" cy="3733800"/>
          </a:xfrm>
          <a:prstGeom prst="rect">
            <a:avLst/>
          </a:prstGeom>
        </p:spPr>
      </p:pic>
      <p:sp>
        <p:nvSpPr>
          <p:cNvPr id="5" name="TextBox 4"/>
          <p:cNvSpPr txBox="1"/>
          <p:nvPr/>
        </p:nvSpPr>
        <p:spPr>
          <a:xfrm>
            <a:off x="6248400" y="6396335"/>
            <a:ext cx="3505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74579671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81252" y="1295400"/>
                <a:ext cx="8839200" cy="5262979"/>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3X3 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(209)</a:t>
                </a:r>
                <a:endParaRPr lang="en-US" sz="2400" dirty="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81252" y="1295400"/>
                <a:ext cx="8839200" cy="5262979"/>
              </a:xfrm>
              <a:prstGeom prst="rect">
                <a:avLst/>
              </a:prstGeom>
              <a:blipFill rotWithShape="1">
                <a:blip r:embed="rId2"/>
                <a:stretch>
                  <a:fillRect l="-966"/>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8963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 y="1676400"/>
                <a:ext cx="9153525" cy="4062651"/>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in Figure </a:t>
                </a:r>
                <a:r>
                  <a:rPr lang="en-US" sz="2400" dirty="0" smtClean="0">
                    <a:latin typeface="Times New Roman" pitchFamily="18" charset="0"/>
                    <a:cs typeface="Times New Roman" pitchFamily="18" charset="0"/>
                  </a:rPr>
                  <a:t>21.0.</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𝑎</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𝑏</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𝑐</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𝑎</m:t>
                        </m:r>
                      </m:sub>
                    </m:sSub>
                  </m:oMath>
                </a14:m>
                <a:r>
                  <a:rPr lang="en-US" sz="2400" dirty="0" smtClean="0">
                    <a:latin typeface="Times New Roman" pitchFamily="18" charset="0"/>
                    <a:cs typeface="Times New Roman" pitchFamily="18" charset="0"/>
                  </a:rPr>
                  <a:t>					(210)</a:t>
                </a:r>
                <a:endParaRPr lang="en-US" sz="24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 y="1676400"/>
                <a:ext cx="9153525" cy="4062651"/>
              </a:xfrm>
              <a:prstGeom prst="rect">
                <a:avLst/>
              </a:prstGeom>
              <a:blipFill rotWithShape="1">
                <a:blip r:embed="rId2"/>
                <a:stretch>
                  <a:fillRect l="-866" t="-1201" r="-1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113803977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525" y="1981200"/>
                <a:ext cx="9144000" cy="2988832"/>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𝑉𝐿</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𝑉𝐿</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𝑎𝑎</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𝑎𝑏</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𝑎𝑐</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m:oMathPara>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(211)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525" y="1981200"/>
                <a:ext cx="9144000" cy="2988832"/>
              </a:xfrm>
              <a:prstGeom prst="rect">
                <a:avLst/>
              </a:prstGeom>
              <a:blipFill rotWithShape="1">
                <a:blip r:embed="rId2"/>
                <a:stretch>
                  <a:fillRect l="-933" t="-1633" r="-133" b="-387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588069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Modified Carson’s Equations</a:t>
            </a:r>
            <a:endParaRPr lang="en-US" dirty="0">
              <a:solidFill>
                <a:srgbClr val="FF0000"/>
              </a:solidFill>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152400" y="1524000"/>
                <a:ext cx="8991600" cy="4748416"/>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1000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r>
                              <a:rPr lang="en-US" sz="2400" i="1">
                                <a:latin typeface="Cambria Math"/>
                              </a:rPr>
                              <m:t>+7.93402</m:t>
                            </m:r>
                          </m:e>
                        </m:func>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(30)</a:t>
                </a:r>
                <a:r>
                  <a:rPr lang="en-US" sz="2400" dirty="0">
                    <a:latin typeface="Times New Roman" pitchFamily="18" charset="0"/>
                    <a:cs typeface="Times New Roman" pitchFamily="18" charset="0"/>
                  </a:rPr>
                  <a:t>	</a:t>
                </a:r>
                <a:endParaRPr lang="en-US" sz="2400" dirty="0">
                  <a:solidFill>
                    <a:srgbClr val="FF0000"/>
                  </a:solidFill>
                  <a:latin typeface="Times New Roman" pitchFamily="18" charset="0"/>
                  <a:cs typeface="Times New Roman" pitchFamily="18" charset="0"/>
                </a:endParaRPr>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b="0" i="1" smtClean="0">
                                    <a:latin typeface="Cambria Math"/>
                                  </a:rPr>
                                  <m:t>1</m:t>
                                </m:r>
                              </m:num>
                              <m:den>
                                <m:sSub>
                                  <m:sSubPr>
                                    <m:ctrlPr>
                                      <a:rPr lang="en-US" sz="2400" i="1">
                                        <a:latin typeface="Cambria Math"/>
                                      </a:rPr>
                                    </m:ctrlPr>
                                  </m:sSubPr>
                                  <m:e>
                                    <m:r>
                                      <a:rPr lang="en-US" sz="2400" b="0" i="1" smtClean="0">
                                        <a:latin typeface="Cambria Math"/>
                                      </a:rPr>
                                      <m:t>𝐷</m:t>
                                    </m:r>
                                  </m:e>
                                  <m:sub>
                                    <m:r>
                                      <a:rPr lang="en-US" sz="2400" b="0" i="1" smtClean="0">
                                        <a:latin typeface="Cambria Math"/>
                                      </a:rPr>
                                      <m:t>𝑖𝑗</m:t>
                                    </m:r>
                                  </m:sub>
                                </m:sSub>
                              </m:den>
                            </m:f>
                          </m:e>
                        </m:func>
                        <m:r>
                          <a:rPr lang="en-US" sz="2400" i="1">
                            <a:latin typeface="Cambria Math"/>
                          </a:rPr>
                          <m:t>+7.93402</m:t>
                        </m:r>
                      </m:e>
                    </m:d>
                  </m:oMath>
                </a14:m>
                <a:r>
                  <a:rPr lang="en-US" sz="2400" dirty="0">
                    <a:latin typeface="Times New Roman" pitchFamily="18" charset="0"/>
                    <a:cs typeface="Times New Roman" pitchFamily="18" charset="0"/>
                  </a:rPr>
                  <a:t>  Ω/mile	</a:t>
                </a:r>
                <a:r>
                  <a:rPr lang="en-US" sz="2400" dirty="0" smtClean="0">
                    <a:latin typeface="Times New Roman" pitchFamily="18" charset="0"/>
                    <a:cs typeface="Times New Roman" pitchFamily="18" charset="0"/>
                  </a:rPr>
                  <a:t>	(31)</a:t>
                </a:r>
                <a:r>
                  <a:rPr lang="en-US" sz="2400" dirty="0">
                    <a:latin typeface="Times New Roman" pitchFamily="18" charset="0"/>
                    <a:cs typeface="Times New Roman" pitchFamily="18" charset="0"/>
                  </a:rPr>
                  <a:t>	</a:t>
                </a:r>
                <a:endParaRPr lang="en-US" sz="24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524000"/>
                <a:ext cx="8991600" cy="4748416"/>
              </a:xfrm>
              <a:prstGeom prst="rect">
                <a:avLst/>
              </a:prstGeom>
              <a:blipFill rotWithShape="1">
                <a:blip r:embed="rId3"/>
                <a:stretch>
                  <a:fillRect l="-881" t="-1027" r="-271"/>
                </a:stretch>
              </a:blipFill>
            </p:spPr>
            <p:txBody>
              <a:bodyPr/>
              <a:lstStyle/>
              <a:p>
                <a:r>
                  <a:rPr lang="en-US">
                    <a:noFill/>
                  </a:rPr>
                  <a:t> </a:t>
                </a:r>
              </a:p>
            </p:txBody>
          </p:sp>
        </mc:Fallback>
      </mc:AlternateContent>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mc:AlternateContent xmlns:mc="http://schemas.openxmlformats.org/markup-compatibility/2006" xmlns:a14="http://schemas.microsoft.com/office/drawing/2010/main">
        <mc:Choice Requires="a14">
          <p:sp>
            <p:nvSpPr>
              <p:cNvPr id="5" name="Rectangle 4"/>
              <p:cNvSpPr/>
              <p:nvPr/>
            </p:nvSpPr>
            <p:spPr>
              <a:xfrm>
                <a:off x="0" y="1219200"/>
                <a:ext cx="9144000" cy="5457456"/>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1</m:t>
                                    </m:r>
                                  </m:e>
                                </m:mr>
                              </m:m>
                            </m:e>
                          </m:mr>
                        </m:m>
                      </m:e>
                    </m:d>
                  </m:oMath>
                </a14:m>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𝑎𝑎</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𝑎𝑏</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𝑎𝑐</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e>
                                </m:mr>
                              </m:m>
                            </m:e>
                          </m:mr>
                        </m:m>
                      </m:e>
                    </m:d>
                  </m:oMath>
                </a14:m>
                <a:r>
                  <a:rPr lang="en-US" sz="2400" dirty="0" smtClean="0">
                    <a:latin typeface="Times New Roman" pitchFamily="18" charset="0"/>
                    <a:cs typeface="Times New Roman" pitchFamily="18" charset="0"/>
                  </a:rPr>
                  <a:t>	(212)</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219200"/>
                <a:ext cx="9144000" cy="5457456"/>
              </a:xfrm>
              <a:prstGeom prst="rect">
                <a:avLst/>
              </a:prstGeom>
              <a:blipFill rotWithShape="1">
                <a:blip r:embed="rId2"/>
                <a:stretch>
                  <a:fillRect l="-867" t="-894" r="-267"/>
                </a:stretch>
              </a:blipFill>
            </p:spPr>
            <p:txBody>
              <a:bodyPr/>
              <a:lstStyle/>
              <a:p>
                <a:r>
                  <a:rPr lang="en-US">
                    <a:noFill/>
                  </a:rPr>
                  <a:t> </a:t>
                </a:r>
              </a:p>
            </p:txBody>
          </p:sp>
        </mc:Fallback>
      </mc:AlternateContent>
    </p:spTree>
    <p:extLst>
      <p:ext uri="{BB962C8B-B14F-4D97-AF65-F5344CB8AC3E}">
        <p14:creationId xmlns:p14="http://schemas.microsoft.com/office/powerpoint/2010/main" val="214199553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956358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Four Wire Secondary</a:t>
                </a:r>
              </a:p>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1</m:t>
                              </m:r>
                            </m:e>
                          </m:mr>
                        </m:m>
                      </m:e>
                    </m:d>
                  </m:oMath>
                </a14:m>
                <a:r>
                  <a:rPr lang="en-US" sz="2400" dirty="0" smtClean="0">
                    <a:latin typeface="Times New Roman" pitchFamily="18" charset="0"/>
                    <a:cs typeface="Times New Roman" pitchFamily="18" charset="0"/>
                  </a:rPr>
                  <a:t>		(213)</a:t>
                </a:r>
                <a:endParaRPr lang="en-US" sz="24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oMath>
                </a14:m>
                <a:r>
                  <a:rPr lang="en-US" sz="2400" dirty="0" smtClean="0">
                    <a:latin typeface="Times New Roman" pitchFamily="18" charset="0"/>
                    <a:cs typeface="Times New Roman" pitchFamily="18" charset="0"/>
                  </a:rPr>
                  <a:t>			(214)</a:t>
                </a:r>
                <a:endParaRPr lang="en-US" sz="2400" dirty="0">
                  <a:latin typeface="Times New Roman" pitchFamily="18" charset="0"/>
                  <a:cs typeface="Times New Roman" pitchFamily="18" charset="0"/>
                </a:endParaRPr>
              </a:p>
              <a:p>
                <a:pPr marL="285750" indent="-285750">
                  <a:buFont typeface="Arial" pitchFamily="34" charset="0"/>
                  <a:buChar char="•"/>
                </a:pPr>
                <a:endParaRPr lang="en-US" sz="2400" dirty="0">
                  <a:latin typeface="Times New Roman" pitchFamily="18" charset="0"/>
                  <a:cs typeface="Times New Roman" pitchFamily="18" charset="0"/>
                </a:endParaRPr>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9563580"/>
              </a:xfrm>
              <a:prstGeom prst="rect">
                <a:avLst/>
              </a:prstGeom>
              <a:blipFill rotWithShape="1">
                <a:blip r:embed="rId3"/>
                <a:stretch>
                  <a:fillRect l="-867" t="-63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2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4: </a:t>
            </a:r>
            <a:r>
              <a:rPr lang="en-US" dirty="0"/>
              <a:t>IEEE Test Systems</a:t>
            </a:r>
            <a:br>
              <a:rPr lang="en-US" dirty="0"/>
            </a:br>
            <a:endParaRPr lang="en-US" dirty="0"/>
          </a:p>
        </p:txBody>
      </p:sp>
      <p:sp>
        <p:nvSpPr>
          <p:cNvPr id="3" name="Content Placeholder 2"/>
          <p:cNvSpPr>
            <a:spLocks noGrp="1"/>
          </p:cNvSpPr>
          <p:nvPr>
            <p:ph idx="1"/>
          </p:nvPr>
        </p:nvSpPr>
        <p:spPr/>
        <p:txBody>
          <a:bodyPr>
            <a:normAutofit/>
          </a:bodyPr>
          <a:lstStyle/>
          <a:p>
            <a:pPr marL="342900" lvl="1" indent="-342900"/>
            <a:endParaRPr lang="en-US" sz="2400" dirty="0" smtClean="0"/>
          </a:p>
          <a:p>
            <a:pPr marL="342900" lvl="1" indent="-342900"/>
            <a:r>
              <a:rPr lang="en-US" sz="2400" dirty="0" smtClean="0"/>
              <a:t>IEEE </a:t>
            </a:r>
            <a:r>
              <a:rPr lang="en-US" sz="2400" dirty="0"/>
              <a:t>4 Bus System</a:t>
            </a:r>
          </a:p>
          <a:p>
            <a:pPr marL="342900" lvl="1" indent="-342900"/>
            <a:endParaRPr lang="en-US" sz="2400" dirty="0" smtClean="0"/>
          </a:p>
          <a:p>
            <a:pPr marL="342900" lvl="1" indent="-342900"/>
            <a:r>
              <a:rPr lang="en-US" sz="2400" dirty="0" smtClean="0"/>
              <a:t>IEEE </a:t>
            </a:r>
            <a:r>
              <a:rPr lang="en-US" sz="2400" dirty="0"/>
              <a:t>13 Bus System</a:t>
            </a:r>
          </a:p>
          <a:p>
            <a:pPr marL="342900" lvl="1" indent="-342900"/>
            <a:endParaRPr lang="en-US" sz="2400" dirty="0" smtClean="0"/>
          </a:p>
          <a:p>
            <a:pPr marL="342900" lvl="1" indent="-342900"/>
            <a:r>
              <a:rPr lang="en-US" sz="2400" dirty="0" smtClean="0"/>
              <a:t>IEEE </a:t>
            </a:r>
            <a:r>
              <a:rPr lang="en-US" sz="2400" dirty="0"/>
              <a:t>37 Bus System</a:t>
            </a:r>
          </a:p>
          <a:p>
            <a:pPr marL="342900" lvl="1" indent="-342900"/>
            <a:endParaRPr lang="en-US" sz="2400" dirty="0" smtClean="0"/>
          </a:p>
          <a:p>
            <a:pPr marL="342900" lvl="1" indent="-342900"/>
            <a:r>
              <a:rPr lang="en-US" sz="2400" dirty="0" smtClean="0"/>
              <a:t>IEEE </a:t>
            </a:r>
            <a:r>
              <a:rPr lang="en-US" sz="2400" dirty="0"/>
              <a:t>8500 Node System</a:t>
            </a:r>
          </a:p>
          <a:p>
            <a:endParaRPr lang="en-US" dirty="0"/>
          </a:p>
          <a:p>
            <a:endParaRPr lang="en-US" dirty="0"/>
          </a:p>
        </p:txBody>
      </p:sp>
    </p:spTree>
    <p:extLst>
      <p:ext uri="{BB962C8B-B14F-4D97-AF65-F5344CB8AC3E}">
        <p14:creationId xmlns:p14="http://schemas.microsoft.com/office/powerpoint/2010/main" val="130867362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4247317"/>
          </a:xfrm>
          <a:prstGeom prst="rect">
            <a:avLst/>
          </a:prstGeom>
          <a:noFill/>
        </p:spPr>
        <p:txBody>
          <a:bodyPr wrap="square" rtlCol="0">
            <a:spAutoFit/>
          </a:bodyPr>
          <a:lstStyle/>
          <a:p>
            <a:pPr lvl="1"/>
            <a:r>
              <a:rPr lang="en-US" sz="2800" dirty="0" smtClean="0"/>
              <a:t>IEEE 4 Bus System</a:t>
            </a:r>
          </a:p>
          <a:p>
            <a:pPr lvl="1"/>
            <a:endParaRPr lang="en-US" sz="2800" dirty="0" smtClean="0"/>
          </a:p>
          <a:p>
            <a:pPr lvl="1"/>
            <a:r>
              <a:rPr lang="en-US" sz="2800" dirty="0" smtClean="0">
                <a:solidFill>
                  <a:srgbClr val="FF0000"/>
                </a:solidFill>
              </a:rPr>
              <a:t>	</a:t>
            </a:r>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183650475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13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119202403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37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73817735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8500 Node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671093324"/>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2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Tree>
    <p:extLst>
      <p:ext uri="{BB962C8B-B14F-4D97-AF65-F5344CB8AC3E}">
        <p14:creationId xmlns:p14="http://schemas.microsoft.com/office/powerpoint/2010/main" val="6908008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Comparing</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Equations</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942438"/>
                <a:ext cx="9144000"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𝑑𝑗</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t>		</a:t>
                </a:r>
                <a:r>
                  <a:rPr lang="en-US" sz="2400" dirty="0" smtClean="0">
                    <a:latin typeface="Times New Roman" pitchFamily="18" charset="0"/>
                    <a:cs typeface="Times New Roman" pitchFamily="18" charset="0"/>
                  </a:rPr>
                  <a:t>(13)</a:t>
                </a:r>
              </a:p>
              <a:p>
                <a:pPr algn="just"/>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𝑗𝑑</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t>			</a:t>
                </a:r>
                <a:r>
                  <a:rPr lang="en-US" sz="2400" dirty="0" smtClean="0">
                    <a:latin typeface="Times New Roman" pitchFamily="18" charset="0"/>
                    <a:cs typeface="Times New Roman" pitchFamily="18" charset="0"/>
                  </a:rPr>
                  <a:t>(14)</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1942438"/>
                <a:ext cx="9144000" cy="179376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466" y="4538132"/>
                <a:ext cx="9135534"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r>
                          <a:rPr lang="en-US" sz="2400" i="1">
                            <a:latin typeface="Cambria Math"/>
                          </a:rPr>
                          <m:t>+7.93402</m:t>
                        </m:r>
                      </m:e>
                    </m:d>
                  </m:oMath>
                </a14:m>
                <a:r>
                  <a:rPr lang="en-US" sz="2400" dirty="0" smtClean="0"/>
                  <a:t>	</a:t>
                </a:r>
                <a:r>
                  <a:rPr lang="en-US" sz="2400" dirty="0" smtClean="0">
                    <a:latin typeface="Times New Roman" pitchFamily="18" charset="0"/>
                    <a:cs typeface="Times New Roman" pitchFamily="18" charset="0"/>
                  </a:rPr>
                  <a:t>(30)</a:t>
                </a:r>
              </a:p>
              <a:p>
                <a:pPr algn="just"/>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+7.93402</m:t>
                        </m:r>
                      </m:e>
                    </m:d>
                  </m:oMath>
                </a14:m>
                <a:r>
                  <a:rPr lang="en-US" sz="2400" dirty="0" smtClean="0"/>
                  <a:t>		</a:t>
                </a:r>
                <a:r>
                  <a:rPr lang="en-US" sz="2400" dirty="0" smtClean="0">
                    <a:latin typeface="Times New Roman" pitchFamily="18" charset="0"/>
                    <a:cs typeface="Times New Roman" pitchFamily="18" charset="0"/>
                  </a:rPr>
                  <a:t>(31)</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8466" y="4538132"/>
                <a:ext cx="9135534" cy="1793761"/>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8466" y="4076467"/>
            <a:ext cx="4030134"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Carson’s:</a:t>
            </a:r>
            <a:endParaRPr lang="en-US" sz="2400" dirty="0">
              <a:latin typeface="Times New Roman" pitchFamily="18" charset="0"/>
              <a:cs typeface="Times New Roman" pitchFamily="18" charset="0"/>
            </a:endParaRPr>
          </a:p>
        </p:txBody>
      </p:sp>
      <p:sp>
        <p:nvSpPr>
          <p:cNvPr id="8" name="TextBox 7"/>
          <p:cNvSpPr txBox="1"/>
          <p:nvPr/>
        </p:nvSpPr>
        <p:spPr>
          <a:xfrm>
            <a:off x="8466" y="1510834"/>
            <a:ext cx="3420533"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Primitive Impedance:</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90967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b="1" u="sng"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3791200"/>
                <a:ext cx="9144000" cy="2686569"/>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𝑝𝑟𝑖𝑚𝑖𝑡𝑖𝑣𝑒</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𝑛𝑚𝑐</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r>
                                    <a:rPr lang="en-US" sz="2400" i="1">
                                      <a:latin typeface="Cambria Math"/>
                                    </a:rPr>
                                    <m:t>1</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m:t>
                                        </m:r>
                                        <m:r>
                                          <a:rPr lang="en-US" sz="2400" i="1">
                                            <a:latin typeface="Cambria Math"/>
                                          </a:rPr>
                                          <m:t>1</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m:t>
                                              </m:r>
                                              <m:r>
                                                <a:rPr lang="en-US" sz="2400" i="1">
                                                  <a:latin typeface="Cambria Math"/>
                                                </a:rPr>
                                                <m:t>1</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r>
                                    <a:rPr lang="en-US" sz="2400" i="1">
                                      <a:latin typeface="Cambria Math"/>
                                    </a:rPr>
                                    <m:t>2</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m:t>
                                        </m:r>
                                        <m:r>
                                          <a:rPr lang="en-US" sz="2400" i="1">
                                            <a:latin typeface="Cambria Math"/>
                                          </a:rPr>
                                          <m:t>2</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m:t>
                                              </m:r>
                                              <m:r>
                                                <a:rPr lang="en-US" sz="2400" i="1">
                                                  <a:latin typeface="Cambria Math"/>
                                                </a:rPr>
                                                <m:t>2</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𝑏𝑛𝑚</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𝑛𝑚</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𝑛𝑚𝑛𝑚</m:t>
                                              </m:r>
                                            </m:sub>
                                          </m:sSub>
                                        </m:e>
                                      </m:mr>
                                    </m:m>
                                  </m:e>
                                </m:mr>
                              </m:m>
                            </m:e>
                          </m:mr>
                        </m:m>
                      </m:e>
                    </m:d>
                  </m:oMath>
                </a14:m>
                <a:r>
                  <a:rPr lang="en-US" sz="2400" dirty="0" smtClean="0">
                    <a:latin typeface="Times New Roman" pitchFamily="18" charset="0"/>
                    <a:cs typeface="Times New Roman" pitchFamily="18" charset="0"/>
                  </a:rPr>
                  <a:t>	  (32)</a:t>
                </a:r>
                <a:r>
                  <a:rPr lang="en-US" sz="2400" dirty="0" smtClean="0"/>
                  <a:t>	</a:t>
                </a:r>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3791200"/>
                <a:ext cx="9144000" cy="2686569"/>
              </a:xfrm>
              <a:prstGeom prst="rect">
                <a:avLst/>
              </a:prstGeom>
              <a:blipFill rotWithShape="1">
                <a:blip r:embed="rId3"/>
                <a:stretch>
                  <a:fillRect r="-2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0" y="762000"/>
                <a:ext cx="9144000" cy="280076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Impedance Matrix for Overhead Lines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line consisting of </a:t>
                </a:r>
                <a14:m>
                  <m:oMath xmlns:m="http://schemas.openxmlformats.org/officeDocument/2006/math">
                    <m:r>
                      <a:rPr lang="en-US" sz="2400" i="1" dirty="0" smtClean="0">
                        <a:latin typeface="Cambria Math"/>
                        <a:cs typeface="Times New Roman" pitchFamily="18" charset="0"/>
                      </a:rPr>
                      <m:t>𝑚</m:t>
                    </m:r>
                  </m:oMath>
                </a14:m>
                <a:r>
                  <a:rPr lang="en-US" sz="2400" dirty="0" smtClean="0">
                    <a:latin typeface="Times New Roman" pitchFamily="18" charset="0"/>
                    <a:cs typeface="Times New Roman" pitchFamily="18" charset="0"/>
                  </a:rPr>
                  <a:t> neutrals will be of the form:</a:t>
                </a:r>
                <a:endParaRPr lang="en-US" sz="24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0" y="762000"/>
                <a:ext cx="9144000" cy="2800767"/>
              </a:xfrm>
              <a:prstGeom prst="rect">
                <a:avLst/>
              </a:prstGeom>
              <a:blipFill rotWithShape="1">
                <a:blip r:embed="rId4"/>
                <a:stretch>
                  <a:fillRect l="-867" t="-2397" b="-413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cxnSp>
        <p:nvCxnSpPr>
          <p:cNvPr id="8" name="Straight Connector 7"/>
          <p:cNvCxnSpPr/>
          <p:nvPr/>
        </p:nvCxnSpPr>
        <p:spPr>
          <a:xfrm>
            <a:off x="4572000" y="3657600"/>
            <a:ext cx="0" cy="2590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057400" y="4953000"/>
            <a:ext cx="5715001" cy="0"/>
          </a:xfrm>
          <a:prstGeom prst="line">
            <a:avLst/>
          </a:prstGeom>
          <a:noFill/>
          <a:ln w="9525" cap="flat" cmpd="sng" algn="ctr">
            <a:solidFill>
              <a:sysClr val="windowText" lastClr="000000"/>
            </a:solidFill>
            <a:prstDash val="dash"/>
          </a:ln>
          <a:effectLst/>
        </p:spPr>
      </p:cxn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Equation </a:t>
            </a:r>
            <a:r>
              <a:rPr lang="en-US" sz="3100" b="1" dirty="0">
                <a:solidFill>
                  <a:srgbClr val="FF0000"/>
                </a:solidFill>
              </a:rPr>
              <a:t>(examples from Kevin) </a:t>
            </a:r>
          </a:p>
          <a:p>
            <a:endParaRPr lang="en-US" dirty="0"/>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1323439"/>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Impedance Matrix for Overhead Lines</a:t>
            </a:r>
          </a:p>
          <a:p>
            <a:pPr marL="342900" indent="-342900"/>
            <a:endParaRPr lang="en-US" sz="28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1866900" y="2590800"/>
                <a:ext cx="5410200" cy="1050224"/>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𝑝𝑟𝑖𝑚𝑖𝑡𝑖𝑣𝑒</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mr>
                        </m:m>
                      </m:e>
                    </m:d>
                  </m:oMath>
                </a14:m>
                <a:r>
                  <a:rPr lang="en-US" sz="2400" dirty="0"/>
                  <a:t>  </a:t>
                </a:r>
                <a:r>
                  <a:rPr lang="en-US" sz="2400" dirty="0" smtClean="0"/>
                  <a:t>	</a:t>
                </a:r>
                <a:r>
                  <a:rPr lang="en-US" sz="2400" dirty="0" smtClean="0">
                    <a:latin typeface="Times New Roman" pitchFamily="18" charset="0"/>
                    <a:cs typeface="Times New Roman" pitchFamily="18" charset="0"/>
                  </a:rPr>
                  <a:t>(33)</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866900" y="2590800"/>
                <a:ext cx="5410200" cy="1050224"/>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b="1" u="sng"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36" y="545574"/>
            <a:ext cx="9144000" cy="523220"/>
          </a:xfrm>
          <a:prstGeom prst="rect">
            <a:avLst/>
          </a:prstGeom>
          <a:noFill/>
        </p:spPr>
        <p:txBody>
          <a:bodyPr wrap="square" rtlCol="0">
            <a:spAutoFit/>
          </a:bodyPr>
          <a:lstStyle/>
          <a:p>
            <a:pPr marL="342900" indent="-342900"/>
            <a:r>
              <a:rPr lang="en-US" sz="2800" dirty="0" smtClean="0">
                <a:latin typeface="Times New Roman" pitchFamily="18" charset="0"/>
                <a:cs typeface="Times New Roman" pitchFamily="18" charset="0"/>
              </a:rPr>
              <a:t>Phase Impedance Matrix for Overhead Lines</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Rectangle 3"/>
          <p:cNvSpPr/>
          <p:nvPr/>
        </p:nvSpPr>
        <p:spPr>
          <a:xfrm>
            <a:off x="-15535" y="739676"/>
            <a:ext cx="9144000" cy="2308324"/>
          </a:xfrm>
          <a:prstGeom prst="rect">
            <a:avLst/>
          </a:prstGeom>
        </p:spPr>
        <p:txBody>
          <a:bodyPr wrap="square">
            <a:spAutoFit/>
          </a:bodyPr>
          <a:lstStyle/>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Figure 5.0 shows a four-wire grounded neutral line segment</a:t>
            </a:r>
          </a:p>
          <a:p>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998" y="2743200"/>
            <a:ext cx="7208004" cy="3505200"/>
          </a:xfrm>
          <a:prstGeom prst="rect">
            <a:avLst/>
          </a:prstGeom>
        </p:spPr>
      </p:pic>
      <p:sp>
        <p:nvSpPr>
          <p:cNvPr id="5" name="TextBox 4"/>
          <p:cNvSpPr txBox="1"/>
          <p:nvPr/>
        </p:nvSpPr>
        <p:spPr>
          <a:xfrm>
            <a:off x="22371" y="6396335"/>
            <a:ext cx="1600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9375"/>
            <a:ext cx="9144000" cy="523220"/>
          </a:xfrm>
          <a:prstGeom prst="rect">
            <a:avLst/>
          </a:prstGeom>
          <a:noFill/>
        </p:spPr>
        <p:txBody>
          <a:bodyPr wrap="square" rtlCol="0">
            <a:spAutoFit/>
          </a:bodyPr>
          <a:lstStyle/>
          <a:p>
            <a:pPr marL="342900" indent="-342900"/>
            <a:r>
              <a:rPr lang="en-US" sz="2800" dirty="0" smtClean="0">
                <a:latin typeface="Times New Roman" pitchFamily="18" charset="0"/>
                <a:cs typeface="Times New Roman" pitchFamily="18" charset="0"/>
              </a:rPr>
              <a:t>Phase Impedance Matrix for Overhead Lines (</a:t>
            </a:r>
            <a:r>
              <a:rPr lang="en-US" sz="2800" dirty="0" err="1" smtClean="0">
                <a:latin typeface="Times New Roman" pitchFamily="18" charset="0"/>
                <a:cs typeface="Times New Roman" pitchFamily="18" charset="0"/>
              </a:rPr>
              <a:t>Contd</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457200" y="4751104"/>
                <a:ext cx="9144000" cy="1802096"/>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r>
                                  <m:e>
                                    <m:sSub>
                                      <m:sSubPr>
                                        <m:ctrlPr>
                                          <a:rPr lang="en-US" sz="2400" i="1">
                                            <a:latin typeface="Cambria Math"/>
                                          </a:rPr>
                                        </m:ctrlPr>
                                      </m:sSubPr>
                                      <m:e>
                                        <m:r>
                                          <a:rPr lang="en-US" sz="2400" i="1">
                                            <a:latin typeface="Cambria Math"/>
                                          </a:rPr>
                                          <m:t>𝑉</m:t>
                                        </m:r>
                                      </m:e>
                                      <m:sub>
                                        <m:r>
                                          <a:rPr lang="en-US" sz="2400" i="1">
                                            <a:latin typeface="Cambria Math"/>
                                          </a:rPr>
                                          <m:t>𝑛𝑔</m:t>
                                        </m:r>
                                      </m:sub>
                                    </m:sSub>
                                  </m:e>
                                </m:mr>
                              </m:m>
                            </m:e>
                          </m:mr>
                        </m:m>
                      </m:e>
                    </m:d>
                  </m:oMath>
                </a14:m>
                <a:r>
                  <a:rPr lang="en-US" sz="2400" dirty="0"/>
                  <a:t>  =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𝑎𝑔</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𝑐𝑔</m:t>
                                        </m:r>
                                      </m:sub>
                                    </m:sSub>
                                  </m:e>
                                </m:m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e>
                                </m:mr>
                              </m:m>
                            </m:e>
                          </m:mr>
                        </m:m>
                      </m:e>
                    </m:d>
                  </m:oMath>
                </a14:m>
                <a:r>
                  <a:rPr lang="en-US" sz="2400" dirty="0"/>
                  <a:t>  +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𝑎𝑎</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𝑏𝑎</m:t>
                                  </m:r>
                                </m:sub>
                              </m:sSub>
                              <m:r>
                                <a:rPr lang="en-US" sz="2400" i="1">
                                  <a:latin typeface="Cambria Math"/>
                                </a:rPr>
                                <m:t>    </m:t>
                              </m:r>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𝑐𝑎</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𝑛𝑎</m:t>
                                        </m:r>
                                        <m:r>
                                          <a:rPr lang="en-US" sz="2400" i="1">
                                            <a:latin typeface="Cambria Math"/>
                                          </a:rPr>
                                          <m:t>  </m:t>
                                        </m:r>
                                      </m:sub>
                                    </m:sSub>
                                  </m:e>
                                </m:mr>
                              </m:m>
                            </m:e>
                          </m:mr>
                        </m:m>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𝑎𝑏</m:t>
                                  </m:r>
                                  <m:r>
                                    <a:rPr lang="en-US" sz="2400" i="1">
                                      <a:latin typeface="Cambria Math"/>
                                    </a:rPr>
                                    <m:t> </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𝑏𝑏</m:t>
                                  </m:r>
                                </m:sub>
                              </m:sSub>
                              <m:r>
                                <a:rPr lang="en-US" sz="2400" i="1">
                                  <a:latin typeface="Cambria Math"/>
                                </a:rPr>
                                <m:t>     </m:t>
                              </m:r>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𝑛𝑏</m:t>
                                        </m:r>
                                      </m:sub>
                                    </m:sSub>
                                  </m:e>
                                </m:mr>
                              </m:m>
                              <m:r>
                                <a:rPr lang="en-US" sz="2400" i="1">
                                  <a:latin typeface="Cambria Math"/>
                                </a:rPr>
                                <m:t>    </m:t>
                              </m:r>
                            </m:e>
                          </m:mr>
                        </m:m>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𝑛𝑐</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 </m:t>
                                      </m:r>
                                      <m:r>
                                        <a:rPr lang="en-US" sz="2400" i="1">
                                          <a:latin typeface="Cambria Math"/>
                                        </a:rPr>
                                        <m:t>𝑧</m:t>
                                      </m:r>
                                    </m:e>
                                  </m:acc>
                                </m:e>
                                <m:sub>
                                  <m:r>
                                    <a:rPr lang="en-US" sz="2400" i="1">
                                      <a:latin typeface="Cambria Math"/>
                                    </a:rPr>
                                    <m:t>𝑎𝑛</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mr>
                              </m:m>
                            </m:e>
                          </m:mr>
                        </m:m>
                      </m:e>
                    </m:d>
                    <m:r>
                      <a:rPr lang="en-US" sz="2400" i="1">
                        <a:latin typeface="Cambria Math"/>
                      </a:rPr>
                      <m:t> ∙</m:t>
                    </m:r>
                  </m:oMath>
                </a14:m>
                <a:r>
                  <a:rPr lang="en-US" sz="2400" dirty="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m:t>
                                        </m:r>
                                      </m:sub>
                                    </m:sSub>
                                  </m:e>
                                </m:mr>
                                <m:mr>
                                  <m:e>
                                    <m:sSub>
                                      <m:sSubPr>
                                        <m:ctrlPr>
                                          <a:rPr lang="en-US" sz="2400" i="1">
                                            <a:latin typeface="Cambria Math"/>
                                          </a:rPr>
                                        </m:ctrlPr>
                                      </m:sSubPr>
                                      <m:e>
                                        <m:r>
                                          <a:rPr lang="en-US" sz="2400" i="1">
                                            <a:latin typeface="Cambria Math"/>
                                          </a:rPr>
                                          <m:t>𝐼</m:t>
                                        </m:r>
                                      </m:e>
                                      <m:sub>
                                        <m:r>
                                          <a:rPr lang="en-US" sz="2400" i="1">
                                            <a:latin typeface="Cambria Math"/>
                                          </a:rPr>
                                          <m:t>𝑛</m:t>
                                        </m:r>
                                      </m:sub>
                                    </m:sSub>
                                  </m:e>
                                </m:mr>
                              </m:m>
                            </m:e>
                          </m:mr>
                        </m:m>
                      </m:e>
                    </m:d>
                  </m:oMath>
                </a14:m>
                <a:r>
                  <a:rPr lang="en-US" sz="2400" dirty="0" smtClean="0"/>
                  <a:t>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751104"/>
                <a:ext cx="9144000" cy="1802096"/>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1219200"/>
            <a:ext cx="6111134" cy="2971800"/>
          </a:xfrm>
          <a:prstGeom prst="rect">
            <a:avLst/>
          </a:prstGeom>
        </p:spPr>
      </p:pic>
      <p:sp>
        <p:nvSpPr>
          <p:cNvPr id="6" name="TextBox 5"/>
          <p:cNvSpPr txBox="1"/>
          <p:nvPr/>
        </p:nvSpPr>
        <p:spPr>
          <a:xfrm>
            <a:off x="7620000" y="3733800"/>
            <a:ext cx="1752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187743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752600"/>
                <a:ext cx="9144000" cy="5624617"/>
              </a:xfrm>
              <a:prstGeom prst="rect">
                <a:avLst/>
              </a:prstGeom>
            </p:spPr>
            <p:txBody>
              <a:bodyPr wrap="square">
                <a:spAutoFit/>
              </a:bodyPr>
              <a:lstStyle/>
              <a:p>
                <a:pPr>
                  <a:spcAft>
                    <a:spcPts val="1200"/>
                  </a:spcAft>
                </a:pPr>
                <a:endParaRPr lang="en-US" dirty="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𝑛𝑔</m:t>
                                      </m:r>
                                    </m:sub>
                                  </m:sSub>
                                </m:e>
                              </m:d>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e>
                              </m:d>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b="0" i="1" smtClean="0">
                                          <a:latin typeface="Cambria Math"/>
                                        </a:rPr>
                                        <m:t>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e>
                          </m:mr>
                        </m:m>
                      </m:e>
                    </m:d>
                  </m:oMath>
                </a14:m>
                <a:r>
                  <a:rPr lang="en-US" sz="2400" dirty="0" smtClean="0"/>
                  <a:t>	</a:t>
                </a:r>
                <a:r>
                  <a:rPr lang="en-US" sz="2400" dirty="0" smtClean="0">
                    <a:latin typeface="Times New Roman" pitchFamily="18" charset="0"/>
                    <a:cs typeface="Times New Roman" pitchFamily="18" charset="0"/>
                  </a:rPr>
                  <a:t>(35)</a:t>
                </a:r>
              </a:p>
              <a:p>
                <a:pPr algn="just">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endParaRPr lang="en-US" sz="2400" dirty="0" smtClean="0">
                  <a:latin typeface="Times New Roman" pitchFamily="18" charset="0"/>
                  <a:cs typeface="Times New Roman" pitchFamily="18" charset="0"/>
                </a:endParaRPr>
              </a:p>
              <a:p>
                <a:pPr>
                  <a:spcAft>
                    <a:spcPts val="1200"/>
                  </a:spcAft>
                </a:pPr>
                <a:r>
                  <a:rPr lang="en-US" sz="2400" dirty="0" smtClean="0">
                    <a:latin typeface="Times New Roman" pitchFamily="18" charset="0"/>
                    <a:cs typeface="Times New Roman" pitchFamily="18" charset="0"/>
                  </a:rPr>
                  <a:t>Thus</a:t>
                </a: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oMath>
                </a14:m>
                <a:r>
                  <a:rPr lang="en-US" sz="2400" dirty="0"/>
                  <a:t>  </a:t>
                </a:r>
                <a:r>
                  <a:rPr lang="en-US" sz="2400" dirty="0" smtClean="0"/>
                  <a:t>	</a:t>
                </a:r>
                <a:r>
                  <a:rPr lang="en-US" sz="2400" dirty="0" smtClean="0">
                    <a:latin typeface="Times New Roman" pitchFamily="18" charset="0"/>
                    <a:cs typeface="Times New Roman" pitchFamily="18" charset="0"/>
                  </a:rPr>
                  <a:t>(36)</a:t>
                </a:r>
                <a:r>
                  <a:rPr lang="en-US" sz="2400" dirty="0" smtClean="0"/>
                  <a:t>   </a:t>
                </a: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0</m:t>
                        </m:r>
                      </m:e>
                    </m:d>
                    <m:r>
                      <a:rPr lang="en-US" sz="2400" i="1">
                        <a:latin typeface="Cambria Math"/>
                      </a:rPr>
                      <m:t>=</m:t>
                    </m:r>
                    <m:d>
                      <m:dPr>
                        <m:begChr m:val="["/>
                        <m:endChr m:val="]"/>
                        <m:ctrlPr>
                          <a:rPr lang="en-US" sz="2400" i="1">
                            <a:latin typeface="Cambria Math"/>
                          </a:rPr>
                        </m:ctrlPr>
                      </m:dPr>
                      <m:e>
                        <m:r>
                          <a:rPr lang="en-US" sz="2400" i="1">
                            <a:latin typeface="Cambria Math"/>
                          </a:rPr>
                          <m:t>0</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oMath>
                </a14:m>
                <a:r>
                  <a:rPr lang="en-US" sz="2400" dirty="0" smtClean="0"/>
                  <a:t>		</a:t>
                </a:r>
                <a:r>
                  <a:rPr lang="en-US" sz="2400" dirty="0" smtClean="0">
                    <a:latin typeface="Times New Roman" pitchFamily="18" charset="0"/>
                    <a:cs typeface="Times New Roman" pitchFamily="18" charset="0"/>
                  </a:rPr>
                  <a:t>(37)</a:t>
                </a:r>
              </a:p>
              <a:p>
                <a:pPr>
                  <a:spcAft>
                    <a:spcPts val="1200"/>
                  </a:spcAft>
                </a:pPr>
                <a:r>
                  <a:rPr lang="en-US" dirty="0"/>
                  <a:t> </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0" y="1752600"/>
                <a:ext cx="9144000" cy="5624617"/>
              </a:xfrm>
              <a:prstGeom prst="rect">
                <a:avLst/>
              </a:prstGeom>
              <a:blipFill rotWithShape="1">
                <a:blip r:embed="rId3"/>
                <a:stretch>
                  <a:fillRect l="-1000"/>
                </a:stretch>
              </a:blipFill>
            </p:spPr>
            <p:txBody>
              <a:bodyPr/>
              <a:lstStyle/>
              <a:p>
                <a:r>
                  <a:rPr lang="en-US">
                    <a:noFill/>
                  </a:rPr>
                  <a:t> </a:t>
                </a:r>
              </a:p>
            </p:txBody>
          </p:sp>
        </mc:Fallback>
      </mc:AlternateContent>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83099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143000"/>
                <a:ext cx="9144000" cy="4051878"/>
              </a:xfrm>
              <a:prstGeom prst="rect">
                <a:avLst/>
              </a:prstGeom>
            </p:spPr>
            <p:txBody>
              <a:bodyPr wrap="square">
                <a:spAutoFit/>
              </a:bodyPr>
              <a:lstStyle/>
              <a:p>
                <a:pPr>
                  <a:spcAft>
                    <a:spcPts val="1200"/>
                  </a:spcAft>
                </a:pPr>
                <a:r>
                  <a:rPr lang="en-US" dirty="0" smtClean="0"/>
                  <a:t> </a:t>
                </a:r>
                <a:endParaRPr lang="en-US" dirty="0"/>
              </a:p>
              <a:p>
                <a:pPr marL="342900" indent="-342900">
                  <a:spcAft>
                    <a:spcPts val="1200"/>
                  </a:spcAft>
                  <a:buFont typeface="Wingdings" pitchFamily="2" charset="2"/>
                  <a:buChar char="Ø"/>
                </a:pPr>
                <a:r>
                  <a:rPr lang="en-US" sz="2400" dirty="0">
                    <a:latin typeface="Times New Roman" pitchFamily="18" charset="0"/>
                    <a:cs typeface="Times New Roman" pitchFamily="18" charset="0"/>
                  </a:rPr>
                  <a:t>Solve </a:t>
                </a:r>
                <a:r>
                  <a:rPr lang="en-US" sz="2400" dirty="0" smtClean="0">
                    <a:latin typeface="Times New Roman" pitchFamily="18" charset="0"/>
                    <a:cs typeface="Times New Roman" pitchFamily="18" charset="0"/>
                  </a:rPr>
                  <a:t>(37)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0" y="1143000"/>
                <a:ext cx="9144000" cy="4051878"/>
              </a:xfrm>
              <a:prstGeom prst="rect">
                <a:avLst/>
              </a:prstGeom>
              <a:blipFill rotWithShape="1">
                <a:blip r:embed="rId3"/>
                <a:stretch>
                  <a:fillRect l="-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4991902"/>
                <a:ext cx="9144000" cy="1256498"/>
              </a:xfrm>
              <a:prstGeom prst="rect">
                <a:avLst/>
              </a:prstGeom>
            </p:spPr>
            <p:txBody>
              <a:bodyPr wrap="square">
                <a:spAutoFit/>
              </a:bodyPr>
              <a:lstStyle/>
              <a:p>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b="0" i="1" smtClean="0">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oMath>
                </a14:m>
                <a:r>
                  <a:rPr lang="en-US" sz="2400" dirty="0" smtClean="0">
                    <a:latin typeface="Times New Roman" pitchFamily="18" charset="0"/>
                    <a:cs typeface="Times New Roman" pitchFamily="18" charset="0"/>
                  </a:rPr>
                  <a:t>				(40)</a:t>
                </a:r>
                <a:endParaRPr lang="en-US" sz="24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0" y="4991902"/>
                <a:ext cx="9144000" cy="1256498"/>
              </a:xfrm>
              <a:prstGeom prst="rect">
                <a:avLst/>
              </a:prstGeom>
              <a:blipFill rotWithShape="1">
                <a:blip r:embed="rId4"/>
                <a:stretch>
                  <a:fillRect b="-7767"/>
                </a:stretch>
              </a:blipFill>
            </p:spPr>
            <p:txBody>
              <a:bodyPr/>
              <a:lstStyle/>
              <a:p>
                <a:r>
                  <a:rPr lang="en-US">
                    <a:noFill/>
                  </a:rPr>
                  <a:t> </a:t>
                </a:r>
              </a:p>
            </p:txBody>
          </p:sp>
        </mc:Fallback>
      </mc:AlternateContent>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76400"/>
            <a:ext cx="8001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sp>
        <p:nvSpPr>
          <p:cNvPr id="4" name="Rectangle 3"/>
          <p:cNvSpPr/>
          <p:nvPr/>
        </p:nvSpPr>
        <p:spPr>
          <a:xfrm>
            <a:off x="7010400" y="2903502"/>
            <a:ext cx="1091886" cy="830997"/>
          </a:xfrm>
          <a:prstGeom prst="rect">
            <a:avLst/>
          </a:prstGeom>
        </p:spPr>
        <p:txBody>
          <a:bodyPr wrap="square">
            <a:spAutoFit/>
          </a:bodyPr>
          <a:lstStyle/>
          <a:p>
            <a:r>
              <a:rPr lang="en-US" sz="2400" dirty="0" smtClean="0">
                <a:latin typeface="Times New Roman" pitchFamily="18" charset="0"/>
                <a:cs typeface="Times New Roman" pitchFamily="18" charset="0"/>
              </a:rPr>
              <a:t>      (41)</a:t>
            </a:r>
            <a:endParaRPr lang="en-US" sz="2400" dirty="0">
              <a:latin typeface="Times New Roman" pitchFamily="18" charset="0"/>
              <a:cs typeface="Times New Roman" pitchFamily="18" charset="0"/>
            </a:endParaRPr>
          </a:p>
        </p:txBody>
      </p:sp>
      <p:sp>
        <p:nvSpPr>
          <p:cNvPr id="6" name="Rectangle 5"/>
          <p:cNvSpPr/>
          <p:nvPr/>
        </p:nvSpPr>
        <p:spPr>
          <a:xfrm>
            <a:off x="76200" y="12862"/>
            <a:ext cx="8991600" cy="584775"/>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p:sp>
        <p:nvSpPr>
          <p:cNvPr id="7" name="Rectangle 6"/>
          <p:cNvSpPr/>
          <p:nvPr/>
        </p:nvSpPr>
        <p:spPr>
          <a:xfrm>
            <a:off x="685800" y="597636"/>
            <a:ext cx="8382000" cy="523220"/>
          </a:xfrm>
          <a:prstGeom prst="rect">
            <a:avLst/>
          </a:prstGeom>
        </p:spPr>
        <p:txBody>
          <a:bodyPr wrap="square">
            <a:spAutoFit/>
          </a:bodyPr>
          <a:lstStyle/>
          <a:p>
            <a:r>
              <a:rPr lang="en-US" sz="2800" dirty="0">
                <a:latin typeface="Times New Roman" pitchFamily="18" charset="0"/>
                <a:cs typeface="Times New Roman" pitchFamily="18" charset="0"/>
              </a:rPr>
              <a:t>Phase Impedance Matrix for Overhead Lines</a:t>
            </a:r>
          </a:p>
        </p:txBody>
      </p:sp>
      <mc:AlternateContent xmlns:mc="http://schemas.openxmlformats.org/markup-compatibility/2006" xmlns:a14="http://schemas.microsoft.com/office/drawing/2010/main">
        <mc:Choice Requires="a14">
          <p:sp>
            <p:nvSpPr>
              <p:cNvPr id="5" name="Rectangle 4"/>
              <p:cNvSpPr/>
              <p:nvPr/>
            </p:nvSpPr>
            <p:spPr>
              <a:xfrm>
                <a:off x="2286000" y="3017157"/>
                <a:ext cx="4315733" cy="1067408"/>
              </a:xfrm>
              <a:prstGeom prst="rect">
                <a:avLst/>
              </a:prstGeom>
            </p:spPr>
            <p:txBody>
              <a:bodyPr wrap="non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𝑎𝑎</m:t>
                                  </m:r>
                                </m:sub>
                              </m:sSub>
                            </m:e>
                            <m:e>
                              <m:sSub>
                                <m:sSubPr>
                                  <m:ctrlPr>
                                    <a:rPr lang="en-US" sz="2400" i="1">
                                      <a:latin typeface="Cambria Math"/>
                                    </a:rPr>
                                  </m:ctrlPr>
                                </m:sSubPr>
                                <m:e>
                                  <m:r>
                                    <a:rPr lang="en-US" sz="2400" i="1">
                                      <a:latin typeface="Cambria Math"/>
                                    </a:rPr>
                                    <m:t>𝑧</m:t>
                                  </m:r>
                                </m:e>
                                <m:sub>
                                  <m:r>
                                    <a:rPr lang="en-US" sz="2400" i="1">
                                      <a:latin typeface="Cambria Math"/>
                                    </a:rPr>
                                    <m:t>𝑎𝑏</m:t>
                                  </m:r>
                                </m:sub>
                              </m:sSub>
                            </m:e>
                            <m:e>
                              <m:sSub>
                                <m:sSubPr>
                                  <m:ctrlPr>
                                    <a:rPr lang="en-US" sz="2400" i="1">
                                      <a:latin typeface="Cambria Math"/>
                                    </a:rPr>
                                  </m:ctrlPr>
                                </m:sSubPr>
                                <m:e>
                                  <m:r>
                                    <a:rPr lang="en-US" sz="2400" i="1">
                                      <a:latin typeface="Cambria Math"/>
                                    </a:rPr>
                                    <m:t>𝑧</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e>
                                <m:sub>
                                  <m:r>
                                    <a:rPr lang="en-US" sz="2400" i="1">
                                      <a:latin typeface="Cambria Math"/>
                                    </a:rPr>
                                    <m:t>𝑏𝑎</m:t>
                                  </m:r>
                                </m:sub>
                              </m:sSub>
                            </m:e>
                            <m:e>
                              <m:sSub>
                                <m:sSubPr>
                                  <m:ctrlPr>
                                    <a:rPr lang="en-US" sz="2400" i="1">
                                      <a:latin typeface="Cambria Math"/>
                                    </a:rPr>
                                  </m:ctrlPr>
                                </m:sSubPr>
                                <m:e>
                                  <m:r>
                                    <a:rPr lang="en-US" sz="2400" i="1">
                                      <a:latin typeface="Cambria Math"/>
                                    </a:rPr>
                                    <m:t>𝑧</m:t>
                                  </m:r>
                                </m:e>
                                <m:sub>
                                  <m:r>
                                    <a:rPr lang="en-US" sz="2400" i="1">
                                      <a:latin typeface="Cambria Math"/>
                                    </a:rPr>
                                    <m:t>𝑏𝑏</m:t>
                                  </m:r>
                                </m:sub>
                              </m:sSub>
                            </m:e>
                            <m:e>
                              <m:sSub>
                                <m:sSubPr>
                                  <m:ctrlPr>
                                    <a:rPr lang="en-US" sz="2400" i="1">
                                      <a:latin typeface="Cambria Math"/>
                                    </a:rPr>
                                  </m:ctrlPr>
                                </m:sSubPr>
                                <m:e>
                                  <m:r>
                                    <a:rPr lang="en-US" sz="2400" i="1">
                                      <a:latin typeface="Cambria Math"/>
                                    </a:rPr>
                                    <m:t>𝑧</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e>
                                <m:sub>
                                  <m:r>
                                    <a:rPr lang="en-US" sz="2400" i="1">
                                      <a:latin typeface="Cambria Math"/>
                                    </a:rPr>
                                    <m:t>𝑐𝑎</m:t>
                                  </m:r>
                                </m:sub>
                              </m:sSub>
                            </m:e>
                            <m:e>
                              <m:sSub>
                                <m:sSubPr>
                                  <m:ctrlPr>
                                    <a:rPr lang="en-US" sz="2400" i="1">
                                      <a:latin typeface="Cambria Math"/>
                                    </a:rPr>
                                  </m:ctrlPr>
                                </m:sSubPr>
                                <m:e>
                                  <m:r>
                                    <a:rPr lang="en-US" sz="2400" i="1">
                                      <a:latin typeface="Cambria Math"/>
                                    </a:rPr>
                                    <m:t>𝑧</m:t>
                                  </m:r>
                                </m:e>
                                <m:sub>
                                  <m:r>
                                    <a:rPr lang="en-US" sz="2400" i="1">
                                      <a:latin typeface="Cambria Math"/>
                                    </a:rPr>
                                    <m:t>𝑐𝑏</m:t>
                                  </m:r>
                                </m:sub>
                              </m:sSub>
                            </m:e>
                            <m:e>
                              <m:sSub>
                                <m:sSubPr>
                                  <m:ctrlPr>
                                    <a:rPr lang="en-US" sz="2400" i="1">
                                      <a:latin typeface="Cambria Math"/>
                                    </a:rPr>
                                  </m:ctrlPr>
                                </m:sSubPr>
                                <m:e>
                                  <m:r>
                                    <a:rPr lang="en-US" sz="2400" i="1">
                                      <a:latin typeface="Cambria Math"/>
                                    </a:rPr>
                                    <m:t>𝑧</m:t>
                                  </m:r>
                                </m:e>
                                <m:sub>
                                  <m:r>
                                    <a:rPr lang="en-US" sz="2400" i="1">
                                      <a:latin typeface="Cambria Math"/>
                                    </a:rPr>
                                    <m:t>𝑐𝑐</m:t>
                                  </m:r>
                                </m:sub>
                              </m:sSub>
                            </m:e>
                          </m:mr>
                        </m:m>
                      </m:e>
                    </m:d>
                  </m:oMath>
                </a14:m>
                <a:r>
                  <a:rPr lang="en-US" sz="24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4315733" cy="1067408"/>
              </a:xfrm>
              <a:prstGeom prst="rect">
                <a:avLst/>
              </a:prstGeom>
              <a:blipFill rotWithShape="1">
                <a:blip r:embed="rId2"/>
                <a:stretch>
                  <a:fillRect r="-565"/>
                </a:stretch>
              </a:blipFill>
            </p:spPr>
            <p:txBody>
              <a:bodyPr/>
              <a:lstStyle/>
              <a:p>
                <a:r>
                  <a:rPr lang="en-US">
                    <a:noFill/>
                  </a:rPr>
                  <a:t> </a:t>
                </a:r>
              </a:p>
            </p:txBody>
          </p:sp>
        </mc:Fallback>
      </mc:AlternateContent>
    </p:spTree>
    <p:extLst>
      <p:ext uri="{BB962C8B-B14F-4D97-AF65-F5344CB8AC3E}">
        <p14:creationId xmlns:p14="http://schemas.microsoft.com/office/powerpoint/2010/main" val="35494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01424"/>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8" y="646331"/>
            <a:ext cx="9144000" cy="181588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endParaRPr lang="en-US" sz="12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in Figure 6.0.</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198" y="2743200"/>
            <a:ext cx="7908511" cy="3352800"/>
          </a:xfrm>
          <a:prstGeom prst="rect">
            <a:avLst/>
          </a:prstGeom>
        </p:spPr>
      </p:pic>
      <p:sp>
        <p:nvSpPr>
          <p:cNvPr id="4" name="TextBox 3"/>
          <p:cNvSpPr txBox="1"/>
          <p:nvPr/>
        </p:nvSpPr>
        <p:spPr>
          <a:xfrm>
            <a:off x="152400" y="6324600"/>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6.0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8" y="646331"/>
            <a:ext cx="9144000" cy="707886"/>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endParaRPr lang="en-US" sz="1200"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211" y="1354217"/>
            <a:ext cx="7605578" cy="3224372"/>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648200"/>
                <a:ext cx="9144000" cy="2088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e>
                        <m:sub>
                          <m:r>
                            <a:rPr lang="en-US" sz="2400" i="1">
                              <a:latin typeface="Cambria Math"/>
                            </a:rPr>
                            <m:t>𝑛</m:t>
                          </m:r>
                        </m:sub>
                      </m:sSub>
                      <m:r>
                        <a:rPr lang="en-US" sz="2400" i="1">
                          <a:latin typeface="Cambria Math"/>
                        </a:rPr>
                        <m:t>=  </m:t>
                      </m:r>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e>
                        <m:sub>
                          <m:r>
                            <a:rPr lang="en-US" sz="2400" i="1">
                              <a:latin typeface="Cambria Math"/>
                            </a:rPr>
                            <m:t>𝑚</m:t>
                          </m:r>
                        </m:sub>
                      </m:sSub>
                      <m:r>
                        <a:rPr lang="en-US" sz="2400" i="1">
                          <a:latin typeface="Cambria Math"/>
                        </a:rPr>
                        <m:t>+   </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𝑎𝑎</m:t>
                                    </m:r>
                                  </m:sub>
                                </m:sSub>
                              </m:e>
                              <m:e>
                                <m:sSub>
                                  <m:sSubPr>
                                    <m:ctrlPr>
                                      <a:rPr lang="en-US" sz="2400" i="1">
                                        <a:latin typeface="Cambria Math"/>
                                      </a:rPr>
                                    </m:ctrlPr>
                                  </m:sSubPr>
                                  <m:e>
                                    <m:r>
                                      <a:rPr lang="en-US" sz="2400" i="1">
                                        <a:latin typeface="Cambria Math"/>
                                      </a:rPr>
                                      <m:t>𝑧</m:t>
                                    </m:r>
                                  </m:e>
                                  <m:sub>
                                    <m:r>
                                      <a:rPr lang="en-US" sz="2400" i="1">
                                        <a:latin typeface="Cambria Math"/>
                                      </a:rPr>
                                      <m:t>𝑎𝑏</m:t>
                                    </m:r>
                                  </m:sub>
                                </m:sSub>
                              </m:e>
                              <m:e>
                                <m:sSub>
                                  <m:sSubPr>
                                    <m:ctrlPr>
                                      <a:rPr lang="en-US" sz="2400" i="1">
                                        <a:latin typeface="Cambria Math"/>
                                      </a:rPr>
                                    </m:ctrlPr>
                                  </m:sSubPr>
                                  <m:e>
                                    <m:r>
                                      <a:rPr lang="en-US" sz="2400" i="1">
                                        <a:latin typeface="Cambria Math"/>
                                      </a:rPr>
                                      <m:t>𝑧</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e>
                                  <m:sub>
                                    <m:r>
                                      <a:rPr lang="en-US" sz="2400" i="1">
                                        <a:latin typeface="Cambria Math"/>
                                      </a:rPr>
                                      <m:t>𝑏𝑎</m:t>
                                    </m:r>
                                  </m:sub>
                                </m:sSub>
                              </m:e>
                              <m:e>
                                <m:sSub>
                                  <m:sSubPr>
                                    <m:ctrlPr>
                                      <a:rPr lang="en-US" sz="2400" i="1">
                                        <a:latin typeface="Cambria Math"/>
                                      </a:rPr>
                                    </m:ctrlPr>
                                  </m:sSubPr>
                                  <m:e>
                                    <m:r>
                                      <a:rPr lang="en-US" sz="2400" i="1">
                                        <a:latin typeface="Cambria Math"/>
                                      </a:rPr>
                                      <m:t>𝑧</m:t>
                                    </m:r>
                                  </m:e>
                                  <m:sub>
                                    <m:r>
                                      <a:rPr lang="en-US" sz="2400" i="1">
                                        <a:latin typeface="Cambria Math"/>
                                      </a:rPr>
                                      <m:t>𝑏𝑏</m:t>
                                    </m:r>
                                  </m:sub>
                                </m:sSub>
                              </m:e>
                              <m:e>
                                <m:sSub>
                                  <m:sSubPr>
                                    <m:ctrlPr>
                                      <a:rPr lang="en-US" sz="2400" i="1">
                                        <a:latin typeface="Cambria Math"/>
                                      </a:rPr>
                                    </m:ctrlPr>
                                  </m:sSubPr>
                                  <m:e>
                                    <m:r>
                                      <a:rPr lang="en-US" sz="2400" i="1">
                                        <a:latin typeface="Cambria Math"/>
                                      </a:rPr>
                                      <m:t>𝑧</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e>
                                  <m:sub>
                                    <m:r>
                                      <a:rPr lang="en-US" sz="2400" i="1">
                                        <a:latin typeface="Cambria Math"/>
                                      </a:rPr>
                                      <m:t>𝑐𝑎</m:t>
                                    </m:r>
                                  </m:sub>
                                </m:sSub>
                              </m:e>
                              <m:e>
                                <m:sSub>
                                  <m:sSubPr>
                                    <m:ctrlPr>
                                      <a:rPr lang="en-US" sz="2400" i="1">
                                        <a:latin typeface="Cambria Math"/>
                                      </a:rPr>
                                    </m:ctrlPr>
                                  </m:sSubPr>
                                  <m:e>
                                    <m:r>
                                      <a:rPr lang="en-US" sz="2400" i="1">
                                        <a:latin typeface="Cambria Math"/>
                                      </a:rPr>
                                      <m:t>𝑧</m:t>
                                    </m:r>
                                  </m:e>
                                  <m:sub>
                                    <m:r>
                                      <a:rPr lang="en-US" sz="2400" i="1">
                                        <a:latin typeface="Cambria Math"/>
                                      </a:rPr>
                                      <m:t>𝑐𝑏</m:t>
                                    </m:r>
                                  </m:sub>
                                </m:sSub>
                              </m:e>
                              <m:e>
                                <m:sSub>
                                  <m:sSubPr>
                                    <m:ctrlPr>
                                      <a:rPr lang="en-US" sz="2400" i="1">
                                        <a:latin typeface="Cambria Math"/>
                                      </a:rPr>
                                    </m:ctrlPr>
                                  </m:sSubPr>
                                  <m:e>
                                    <m:r>
                                      <a:rPr lang="en-US" sz="2400" i="1">
                                        <a:latin typeface="Cambria Math"/>
                                      </a:rPr>
                                      <m:t>𝑧</m:t>
                                    </m:r>
                                  </m:e>
                                  <m:sub>
                                    <m:r>
                                      <a:rPr lang="en-US" sz="2400" i="1">
                                        <a:latin typeface="Cambria Math"/>
                                      </a:rPr>
                                      <m:t>𝑐𝑐</m:t>
                                    </m:r>
                                  </m:sub>
                                </m:sSub>
                              </m:e>
                            </m:mr>
                          </m:m>
                        </m:e>
                      </m:d>
                      <m:r>
                        <a:rPr lang="en-US" sz="2400" i="1">
                          <a:latin typeface="Cambria Math"/>
                        </a:rPr>
                        <m:t>∙  </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m:oMathPara>
                </a14:m>
                <a:endParaRPr lang="en-US" sz="2400" dirty="0"/>
              </a:p>
              <a:p>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𝑖𝑗</m:t>
                        </m:r>
                      </m:sub>
                    </m:sSub>
                    <m:r>
                      <a:rPr lang="en-US" sz="2400" i="1">
                        <a:latin typeface="Cambria Math"/>
                      </a:rPr>
                      <m:t>= </m:t>
                    </m:r>
                    <m:sSub>
                      <m:sSubPr>
                        <m:ctrlPr>
                          <a:rPr lang="en-US" sz="2400" i="1">
                            <a:latin typeface="Cambria Math"/>
                          </a:rPr>
                        </m:ctrlPr>
                      </m:sSubPr>
                      <m:e>
                        <m:r>
                          <a:rPr lang="en-US" sz="2400" i="1">
                            <a:latin typeface="Cambria Math"/>
                          </a:rPr>
                          <m:t>𝑧</m:t>
                        </m:r>
                      </m:e>
                      <m:sub>
                        <m:r>
                          <a:rPr lang="en-US" sz="2400" i="1">
                            <a:latin typeface="Cambria Math"/>
                          </a:rPr>
                          <m:t>𝑖𝑗</m:t>
                        </m:r>
                      </m:sub>
                    </m:sSub>
                    <m:r>
                      <a:rPr lang="en-US" sz="2400" i="1">
                        <a:latin typeface="Cambria Math"/>
                      </a:rPr>
                      <m:t>∙ </m:t>
                    </m:r>
                  </m:oMath>
                </a14:m>
                <a:r>
                  <a:rPr lang="en-US" sz="2400" dirty="0" smtClean="0">
                    <a:latin typeface="Times New Roman" pitchFamily="18" charset="0"/>
                    <a:cs typeface="Times New Roman" pitchFamily="18" charset="0"/>
                  </a:rPr>
                  <a:t>length</a:t>
                </a:r>
                <a:r>
                  <a:rPr lang="en-US" sz="24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648200"/>
                <a:ext cx="9144000" cy="2088329"/>
              </a:xfrm>
              <a:prstGeom prst="rect">
                <a:avLst/>
              </a:prstGeom>
              <a:blipFill rotWithShape="1">
                <a:blip r:embed="rId4"/>
                <a:stretch>
                  <a:fillRect b="-4094"/>
                </a:stretch>
              </a:blipFill>
            </p:spPr>
            <p:txBody>
              <a:bodyPr/>
              <a:lstStyle/>
              <a:p>
                <a:r>
                  <a:rPr lang="en-US">
                    <a:noFill/>
                  </a:rPr>
                  <a:t> </a:t>
                </a:r>
              </a:p>
            </p:txBody>
          </p:sp>
        </mc:Fallback>
      </mc:AlternateContent>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0" y="838200"/>
            <a:ext cx="9144000" cy="4801314"/>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b="1" u="sng"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74" y="533400"/>
            <a:ext cx="9144000" cy="4555093"/>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2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TextBox 4"/>
              <p:cNvSpPr txBox="1"/>
              <p:nvPr/>
            </p:nvSpPr>
            <p:spPr>
              <a:xfrm>
                <a:off x="609600" y="4648200"/>
                <a:ext cx="8229600" cy="2023311"/>
              </a:xfrm>
              <a:prstGeom prst="rect">
                <a:avLst/>
              </a:prstGeom>
              <a:noFill/>
            </p:spPr>
            <p:txBody>
              <a:bodyPr wrap="square" rtlCol="0">
                <a:spAutoFit/>
              </a:bodyPr>
              <a:lstStyle/>
              <a:p>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(42)</a:t>
                </a: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sSub>
                      <m:sSubPr>
                        <m:ctrlPr>
                          <a:rPr lang="en-US" sz="2400" i="1">
                            <a:latin typeface="Cambria Math"/>
                          </a:rPr>
                        </m:ctrlPr>
                      </m:sSubPr>
                      <m:e>
                        <m:r>
                          <a:rPr lang="en-US" sz="2400" i="1">
                            <a:latin typeface="Cambria Math"/>
                          </a:rPr>
                          <m:t>𝑎</m:t>
                        </m:r>
                      </m:e>
                      <m:sub>
                        <m:r>
                          <a:rPr lang="en-US" sz="2400" i="1">
                            <a:latin typeface="Cambria Math"/>
                          </a:rPr>
                          <m:t>𝑠</m:t>
                        </m:r>
                      </m:sub>
                    </m:sSub>
                    <m:r>
                      <a:rPr lang="en-US" sz="2400" i="1">
                        <a:latin typeface="Cambria Math"/>
                      </a:rPr>
                      <m:t>=1.0∠120</m:t>
                    </m:r>
                  </m:oMath>
                </a14:m>
                <a:endParaRPr lang="en-US" sz="24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09600" y="4648200"/>
                <a:ext cx="8229600" cy="2023311"/>
              </a:xfrm>
              <a:prstGeom prst="rect">
                <a:avLst/>
              </a:prstGeom>
              <a:blipFill rotWithShape="1">
                <a:blip r:embed="rId3"/>
                <a:stretch>
                  <a:fillRect l="-1111" b="-6042"/>
                </a:stretch>
              </a:blipFill>
            </p:spPr>
            <p:txBody>
              <a:bodyPr/>
              <a:lstStyle/>
              <a:p>
                <a:r>
                  <a:rPr lang="en-US">
                    <a:noFill/>
                  </a:rPr>
                  <a:t> </a:t>
                </a:r>
              </a:p>
            </p:txBody>
          </p:sp>
        </mc:Fallback>
      </mc:AlternateContent>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674" y="609600"/>
                <a:ext cx="9144000" cy="649838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oMath>
                </a14:m>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(45)</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674" y="609600"/>
                <a:ext cx="9144000" cy="6498382"/>
              </a:xfrm>
              <a:prstGeom prst="rect">
                <a:avLst/>
              </a:prstGeom>
              <a:blipFill rotWithShape="1">
                <a:blip r:embed="rId3"/>
                <a:stretch>
                  <a:fillRect l="-867" t="-103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674" y="735259"/>
                <a:ext cx="9144000" cy="6198941"/>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sz="28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oMath>
                </a14:m>
                <a:r>
                  <a:rPr lang="en-US" sz="24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dirty="0" smtClean="0"/>
                  <a:t>		</a:t>
                </a:r>
                <a:r>
                  <a:rPr lang="en-US" sz="2400" dirty="0" smtClean="0">
                    <a:latin typeface="Times New Roman" pitchFamily="18" charset="0"/>
                    <a:cs typeface="Times New Roman" pitchFamily="18" charset="0"/>
                  </a:rPr>
                  <a:t>(47)</a:t>
                </a:r>
                <a:endParaRPr lang="en-US" sz="2400" dirty="0">
                  <a:latin typeface="Times New Roman" pitchFamily="18" charset="0"/>
                  <a:cs typeface="Times New Roman" pitchFamily="18" charset="0"/>
                </a:endParaRPr>
              </a:p>
              <a:p>
                <a:pPr marL="342900" indent="-342900"/>
                <a:endParaRPr lang="en-US" sz="2400" dirty="0" smtClean="0"/>
              </a:p>
              <a:p>
                <a:pPr marL="342900"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lvl="1"/>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674" y="735259"/>
                <a:ext cx="9144000" cy="6198941"/>
              </a:xfrm>
              <a:prstGeom prst="rect">
                <a:avLst/>
              </a:prstGeom>
              <a:blipFill rotWithShape="1">
                <a:blip r:embed="rId3"/>
                <a:stretch>
                  <a:fillRect l="-867" t="-108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066800"/>
                <a:ext cx="9144000" cy="5605830"/>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can </a:t>
                </a:r>
                <a:r>
                  <a:rPr lang="en-US" sz="2400" dirty="0">
                    <a:latin typeface="Times New Roman" pitchFamily="18" charset="0"/>
                    <a:cs typeface="Times New Roman" pitchFamily="18" charset="0"/>
                  </a:rPr>
                  <a:t>be transformed to the sequence domain by multiplying 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the definition of the phase currents as given by Equation (43).</a:t>
                </a:r>
              </a:p>
              <a:p>
                <a:endParaRPr lang="en-US" sz="2400" i="1" dirty="0" smtClean="0"/>
              </a:p>
              <a:p>
                <a:pPr algn="just"/>
                <a:r>
                  <a:rPr lang="en-US" sz="2400" dirty="0" smtClean="0"/>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(48)</a:t>
                </a:r>
              </a:p>
              <a:p>
                <a:pPr algn="just"/>
                <a:endParaRPr lang="en-US" sz="2400" dirty="0" smtClean="0">
                  <a:latin typeface="Times New Roman" pitchFamily="18" charset="0"/>
                  <a:cs typeface="Times New Roman" pitchFamily="18" charset="0"/>
                </a:endParaRPr>
              </a:p>
              <a:p>
                <a:r>
                  <a:rPr lang="en-US" sz="2400" dirty="0" smtClean="0"/>
                  <a:t>where:</a:t>
                </a: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00</m:t>
                                  </m:r>
                                </m:sub>
                              </m:sSub>
                            </m:e>
                            <m:e>
                              <m:sSub>
                                <m:sSubPr>
                                  <m:ctrlPr>
                                    <a:rPr lang="en-US" sz="2400" i="1">
                                      <a:latin typeface="Cambria Math"/>
                                    </a:rPr>
                                  </m:ctrlPr>
                                </m:sSubPr>
                                <m:e>
                                  <m:r>
                                    <a:rPr lang="en-US" sz="2400" i="1">
                                      <a:latin typeface="Cambria Math"/>
                                    </a:rPr>
                                    <m:t>𝑍</m:t>
                                  </m:r>
                                </m:e>
                                <m:sub>
                                  <m:r>
                                    <a:rPr lang="en-US" sz="2400" i="1">
                                      <a:latin typeface="Cambria Math"/>
                                    </a:rPr>
                                    <m:t>01</m:t>
                                  </m:r>
                                </m:sub>
                              </m:sSub>
                            </m:e>
                            <m:e>
                              <m:sSub>
                                <m:sSubPr>
                                  <m:ctrlPr>
                                    <a:rPr lang="en-US" sz="2400" i="1">
                                      <a:latin typeface="Cambria Math"/>
                                    </a:rPr>
                                  </m:ctrlPr>
                                </m:sSubPr>
                                <m:e>
                                  <m:r>
                                    <a:rPr lang="en-US" sz="2400" i="1">
                                      <a:latin typeface="Cambria Math"/>
                                    </a:rPr>
                                    <m:t>𝑍</m:t>
                                  </m:r>
                                </m:e>
                                <m:sub>
                                  <m:r>
                                    <a:rPr lang="en-US" sz="2400" i="1">
                                      <a:latin typeface="Cambria Math"/>
                                    </a:rPr>
                                    <m:t>02</m:t>
                                  </m:r>
                                </m:sub>
                              </m:sSub>
                            </m:e>
                          </m:mr>
                          <m:mr>
                            <m:e>
                              <m:sSub>
                                <m:sSubPr>
                                  <m:ctrlPr>
                                    <a:rPr lang="en-US" sz="2400" i="1">
                                      <a:latin typeface="Cambria Math"/>
                                    </a:rPr>
                                  </m:ctrlPr>
                                </m:sSubPr>
                                <m:e>
                                  <m:r>
                                    <a:rPr lang="en-US" sz="2400" i="1">
                                      <a:latin typeface="Cambria Math"/>
                                    </a:rPr>
                                    <m:t>𝑍</m:t>
                                  </m:r>
                                </m:e>
                                <m:sub>
                                  <m:r>
                                    <a:rPr lang="en-US" sz="2400" i="1">
                                      <a:latin typeface="Cambria Math"/>
                                    </a:rPr>
                                    <m:t>10</m:t>
                                  </m:r>
                                </m:sub>
                              </m:sSub>
                            </m:e>
                            <m:e>
                              <m:sSub>
                                <m:sSubPr>
                                  <m:ctrlPr>
                                    <a:rPr lang="en-US" sz="2400" i="1">
                                      <a:latin typeface="Cambria Math"/>
                                    </a:rPr>
                                  </m:ctrlPr>
                                </m:sSubPr>
                                <m:e>
                                  <m:r>
                                    <a:rPr lang="en-US" sz="2400" i="1">
                                      <a:latin typeface="Cambria Math"/>
                                    </a:rPr>
                                    <m:t>𝑍</m:t>
                                  </m:r>
                                </m:e>
                                <m:sub>
                                  <m:r>
                                    <a:rPr lang="en-US" sz="2400" i="1">
                                      <a:latin typeface="Cambria Math"/>
                                    </a:rPr>
                                    <m:t>11</m:t>
                                  </m:r>
                                </m:sub>
                              </m:sSub>
                            </m:e>
                            <m:e>
                              <m:sSub>
                                <m:sSubPr>
                                  <m:ctrlPr>
                                    <a:rPr lang="en-US" sz="2400" i="1">
                                      <a:latin typeface="Cambria Math"/>
                                    </a:rPr>
                                  </m:ctrlPr>
                                </m:sSubPr>
                                <m:e>
                                  <m:r>
                                    <a:rPr lang="en-US" sz="2400" i="1">
                                      <a:latin typeface="Cambria Math"/>
                                    </a:rPr>
                                    <m:t>𝑍</m:t>
                                  </m:r>
                                </m:e>
                                <m:sub>
                                  <m:r>
                                    <a:rPr lang="en-US" sz="2400" i="1">
                                      <a:latin typeface="Cambria Math"/>
                                    </a:rPr>
                                    <m:t>02</m:t>
                                  </m:r>
                                </m:sub>
                              </m:sSub>
                            </m:e>
                          </m:mr>
                          <m:mr>
                            <m:e>
                              <m:sSub>
                                <m:sSubPr>
                                  <m:ctrlPr>
                                    <a:rPr lang="en-US" sz="2400" i="1">
                                      <a:latin typeface="Cambria Math"/>
                                    </a:rPr>
                                  </m:ctrlPr>
                                </m:sSubPr>
                                <m:e>
                                  <m:r>
                                    <a:rPr lang="en-US" sz="2400" i="1">
                                      <a:latin typeface="Cambria Math"/>
                                    </a:rPr>
                                    <m:t>𝑍</m:t>
                                  </m:r>
                                </m:e>
                                <m:sub>
                                  <m:r>
                                    <a:rPr lang="en-US" sz="2400" i="1">
                                      <a:latin typeface="Cambria Math"/>
                                    </a:rPr>
                                    <m:t>20</m:t>
                                  </m:r>
                                </m:sub>
                              </m:sSub>
                            </m:e>
                            <m:e>
                              <m:sSub>
                                <m:sSubPr>
                                  <m:ctrlPr>
                                    <a:rPr lang="en-US" sz="2400" i="1">
                                      <a:latin typeface="Cambria Math"/>
                                    </a:rPr>
                                  </m:ctrlPr>
                                </m:sSubPr>
                                <m:e>
                                  <m:r>
                                    <a:rPr lang="en-US" sz="2400" i="1">
                                      <a:latin typeface="Cambria Math"/>
                                    </a:rPr>
                                    <m:t>𝑍</m:t>
                                  </m:r>
                                </m:e>
                                <m:sub>
                                  <m:r>
                                    <a:rPr lang="en-US" sz="2400" i="1">
                                      <a:latin typeface="Cambria Math"/>
                                    </a:rPr>
                                    <m:t>21</m:t>
                                  </m:r>
                                </m:sub>
                              </m:sSub>
                            </m:e>
                            <m:e>
                              <m:sSub>
                                <m:sSubPr>
                                  <m:ctrlPr>
                                    <a:rPr lang="en-US" sz="2400" i="1">
                                      <a:latin typeface="Cambria Math"/>
                                    </a:rPr>
                                  </m:ctrlPr>
                                </m:sSubPr>
                                <m:e>
                                  <m:r>
                                    <a:rPr lang="en-US" sz="2400" i="1">
                                      <a:latin typeface="Cambria Math"/>
                                    </a:rPr>
                                    <m:t>𝑍</m:t>
                                  </m:r>
                                </m:e>
                                <m:sub>
                                  <m:r>
                                    <a:rPr lang="en-US" sz="2400" i="1">
                                      <a:latin typeface="Cambria Math"/>
                                    </a:rPr>
                                    <m:t>22</m:t>
                                  </m:r>
                                </m:sub>
                              </m:sSub>
                            </m:e>
                          </m:mr>
                        </m:m>
                      </m:e>
                    </m:d>
                  </m:oMath>
                </a14:m>
                <a:r>
                  <a:rPr lang="en-US" sz="2400" dirty="0" smtClean="0"/>
                  <a:t>	</a:t>
                </a:r>
                <a:r>
                  <a:rPr lang="en-US" sz="2400" dirty="0" smtClean="0">
                    <a:latin typeface="Times New Roman" pitchFamily="18" charset="0"/>
                    <a:cs typeface="Times New Roman" pitchFamily="18" charset="0"/>
                  </a:rPr>
                  <a:t>(49)</a:t>
                </a:r>
                <a:endParaRPr lang="en-US" sz="24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0" y="1066800"/>
                <a:ext cx="9144000" cy="5605830"/>
              </a:xfrm>
              <a:prstGeom prst="rect">
                <a:avLst/>
              </a:prstGeom>
              <a:blipFill rotWithShape="1">
                <a:blip r:embed="rId2"/>
                <a:stretch>
                  <a:fillRect l="-1000" t="-870" r="-467"/>
                </a:stretch>
              </a:blipFill>
            </p:spPr>
            <p:txBody>
              <a:bodyPr/>
              <a:lstStyle/>
              <a:p>
                <a:r>
                  <a:rPr lang="en-US">
                    <a:noFill/>
                  </a:rPr>
                  <a:t> </a:t>
                </a:r>
              </a:p>
            </p:txBody>
          </p:sp>
        </mc:Fallback>
      </mc:AlternateContent>
      <p:sp>
        <p:nvSpPr>
          <p:cNvPr id="5" name="TextBox 4"/>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Rectangle 5"/>
          <p:cNvSpPr/>
          <p:nvPr/>
        </p:nvSpPr>
        <p:spPr>
          <a:xfrm>
            <a:off x="687035" y="584775"/>
            <a:ext cx="3360215" cy="523220"/>
          </a:xfrm>
          <a:prstGeom prst="rect">
            <a:avLst/>
          </a:prstGeom>
        </p:spPr>
        <p:txBody>
          <a:bodyPr wrap="none">
            <a:spAutoFit/>
          </a:bodyPr>
          <a:lstStyle/>
          <a:p>
            <a:r>
              <a:rPr lang="en-US" sz="2800" dirty="0">
                <a:latin typeface="Times New Roman" pitchFamily="18" charset="0"/>
                <a:cs typeface="Times New Roman" pitchFamily="18" charset="0"/>
              </a:rPr>
              <a:t>Sequence Impedances</a:t>
            </a:r>
            <a:endParaRPr lang="en-US" sz="2800" dirty="0"/>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1"/>
            <a:ext cx="9144000" cy="1600438"/>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sz="2800" dirty="0" smtClean="0"/>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by </a:t>
            </a:r>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Rectangle 5"/>
          <p:cNvSpPr/>
          <p:nvPr/>
        </p:nvSpPr>
        <p:spPr>
          <a:xfrm>
            <a:off x="25400" y="3581400"/>
            <a:ext cx="9144000" cy="1754326"/>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2802890755"/>
              </p:ext>
            </p:extLst>
          </p:nvPr>
        </p:nvGraphicFramePr>
        <p:xfrm>
          <a:off x="990600" y="5029200"/>
          <a:ext cx="4343400" cy="1371600"/>
        </p:xfrm>
        <a:graphic>
          <a:graphicData uri="http://schemas.openxmlformats.org/presentationml/2006/ole">
            <mc:AlternateContent xmlns:mc="http://schemas.openxmlformats.org/markup-compatibility/2006">
              <mc:Choice xmlns:v="urn:schemas-microsoft-com:vml" Requires="v">
                <p:oleObj spid="_x0000_s4214"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29200"/>
                        <a:ext cx="43434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76200" y="2265399"/>
                <a:ext cx="8915400" cy="1316258"/>
              </a:xfrm>
              <a:prstGeom prst="rect">
                <a:avLst/>
              </a:prstGeom>
            </p:spPr>
            <p:txBody>
              <a:bodyPr wrap="square">
                <a:spAutoFit/>
              </a:bodyPr>
              <a:lstStyle/>
              <a:p>
                <a:r>
                  <a:rPr lang="en-US" sz="2400" dirty="0" smtClean="0"/>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00</m:t>
                                  </m:r>
                                </m:sub>
                              </m:sSub>
                            </m:e>
                            <m:e>
                              <m:sSub>
                                <m:sSubPr>
                                  <m:ctrlPr>
                                    <a:rPr lang="en-US" sz="2400" i="1">
                                      <a:latin typeface="Cambria Math"/>
                                    </a:rPr>
                                  </m:ctrlPr>
                                </m:sSubPr>
                                <m:e>
                                  <m:r>
                                    <a:rPr lang="en-US" sz="2400" i="1">
                                      <a:latin typeface="Cambria Math"/>
                                    </a:rPr>
                                    <m:t>𝑧</m:t>
                                  </m:r>
                                </m:e>
                                <m:sub>
                                  <m:r>
                                    <a:rPr lang="en-US" sz="2400" i="1">
                                      <a:latin typeface="Cambria Math"/>
                                    </a:rPr>
                                    <m:t>01</m:t>
                                  </m:r>
                                </m:sub>
                              </m:sSub>
                            </m:e>
                            <m:e>
                              <m:sSub>
                                <m:sSubPr>
                                  <m:ctrlPr>
                                    <a:rPr lang="en-US" sz="2400" i="1">
                                      <a:latin typeface="Cambria Math"/>
                                    </a:rPr>
                                  </m:ctrlPr>
                                </m:sSubPr>
                                <m:e>
                                  <m:r>
                                    <a:rPr lang="en-US" sz="2400" i="1">
                                      <a:latin typeface="Cambria Math"/>
                                    </a:rPr>
                                    <m:t>𝑧</m:t>
                                  </m:r>
                                </m:e>
                                <m:sub>
                                  <m:r>
                                    <a:rPr lang="en-US" sz="2400" i="1">
                                      <a:latin typeface="Cambria Math"/>
                                    </a:rPr>
                                    <m:t>02</m:t>
                                  </m:r>
                                </m:sub>
                              </m:sSub>
                            </m:e>
                          </m:mr>
                          <m:mr>
                            <m:e>
                              <m:sSub>
                                <m:sSubPr>
                                  <m:ctrlPr>
                                    <a:rPr lang="en-US" sz="2400" i="1">
                                      <a:latin typeface="Cambria Math"/>
                                    </a:rPr>
                                  </m:ctrlPr>
                                </m:sSubPr>
                                <m:e>
                                  <m:r>
                                    <a:rPr lang="en-US" sz="2400" i="1">
                                      <a:latin typeface="Cambria Math"/>
                                    </a:rPr>
                                    <m:t>𝑧</m:t>
                                  </m:r>
                                </m:e>
                                <m:sub>
                                  <m:r>
                                    <a:rPr lang="en-US" sz="2400" i="1">
                                      <a:latin typeface="Cambria Math"/>
                                    </a:rPr>
                                    <m:t>10</m:t>
                                  </m:r>
                                </m:sub>
                              </m:sSub>
                            </m:e>
                            <m:e>
                              <m:sSub>
                                <m:sSubPr>
                                  <m:ctrlPr>
                                    <a:rPr lang="en-US" sz="2400" i="1">
                                      <a:latin typeface="Cambria Math"/>
                                    </a:rPr>
                                  </m:ctrlPr>
                                </m:sSubPr>
                                <m:e>
                                  <m:r>
                                    <a:rPr lang="en-US" sz="2400" i="1">
                                      <a:latin typeface="Cambria Math"/>
                                    </a:rPr>
                                    <m:t>𝑧</m:t>
                                  </m:r>
                                </m:e>
                                <m:sub>
                                  <m:r>
                                    <a:rPr lang="en-US" sz="2400" i="1">
                                      <a:latin typeface="Cambria Math"/>
                                    </a:rPr>
                                    <m:t>11</m:t>
                                  </m:r>
                                </m:sub>
                              </m:sSub>
                            </m:e>
                            <m:e>
                              <m:sSub>
                                <m:sSubPr>
                                  <m:ctrlPr>
                                    <a:rPr lang="en-US" sz="2400" i="1">
                                      <a:latin typeface="Cambria Math"/>
                                    </a:rPr>
                                  </m:ctrlPr>
                                </m:sSubPr>
                                <m:e>
                                  <m:r>
                                    <a:rPr lang="en-US" sz="2400" i="1">
                                      <a:latin typeface="Cambria Math"/>
                                    </a:rPr>
                                    <m:t>𝑧</m:t>
                                  </m:r>
                                </m:e>
                                <m:sub>
                                  <m:r>
                                    <a:rPr lang="en-US" sz="2400" i="1">
                                      <a:latin typeface="Cambria Math"/>
                                    </a:rPr>
                                    <m:t>02</m:t>
                                  </m:r>
                                </m:sub>
                              </m:sSub>
                            </m:e>
                          </m:mr>
                          <m:mr>
                            <m:e>
                              <m:sSub>
                                <m:sSubPr>
                                  <m:ctrlPr>
                                    <a:rPr lang="en-US" sz="2400" i="1">
                                      <a:latin typeface="Cambria Math"/>
                                    </a:rPr>
                                  </m:ctrlPr>
                                </m:sSubPr>
                                <m:e>
                                  <m:r>
                                    <a:rPr lang="en-US" sz="2400" i="1">
                                      <a:latin typeface="Cambria Math"/>
                                    </a:rPr>
                                    <m:t>𝑧</m:t>
                                  </m:r>
                                </m:e>
                                <m:sub>
                                  <m:r>
                                    <a:rPr lang="en-US" sz="2400" i="1">
                                      <a:latin typeface="Cambria Math"/>
                                    </a:rPr>
                                    <m:t>20</m:t>
                                  </m:r>
                                </m:sub>
                              </m:sSub>
                            </m:e>
                            <m:e>
                              <m:sSub>
                                <m:sSubPr>
                                  <m:ctrlPr>
                                    <a:rPr lang="en-US" sz="2400" i="1">
                                      <a:latin typeface="Cambria Math"/>
                                    </a:rPr>
                                  </m:ctrlPr>
                                </m:sSubPr>
                                <m:e>
                                  <m:r>
                                    <a:rPr lang="en-US" sz="2400" i="1">
                                      <a:latin typeface="Cambria Math"/>
                                    </a:rPr>
                                    <m:t>𝑧</m:t>
                                  </m:r>
                                </m:e>
                                <m:sub>
                                  <m:r>
                                    <a:rPr lang="en-US" sz="2400" i="1">
                                      <a:latin typeface="Cambria Math"/>
                                    </a:rPr>
                                    <m:t>21</m:t>
                                  </m:r>
                                </m:sub>
                              </m:sSub>
                            </m:e>
                            <m:e>
                              <m:sSub>
                                <m:sSubPr>
                                  <m:ctrlPr>
                                    <a:rPr lang="en-US" sz="2400" i="1">
                                      <a:latin typeface="Cambria Math"/>
                                    </a:rPr>
                                  </m:ctrlPr>
                                </m:sSubPr>
                                <m:e>
                                  <m:r>
                                    <a:rPr lang="en-US" sz="2400" i="1">
                                      <a:latin typeface="Cambria Math"/>
                                    </a:rPr>
                                    <m:t>𝑧</m:t>
                                  </m:r>
                                </m:e>
                                <m:sub>
                                  <m:r>
                                    <a:rPr lang="en-US" sz="2400" i="1">
                                      <a:latin typeface="Cambria Math"/>
                                    </a:rPr>
                                    <m:t>22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0</m:t>
                                  </m:r>
                                </m:sub>
                              </m:sSub>
                            </m:e>
                          </m:m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r>
                  <a:rPr lang="en-US" sz="2400" dirty="0" smtClean="0"/>
                  <a:t>	</a:t>
                </a:r>
                <a:r>
                  <a:rPr lang="en-US" sz="2400" dirty="0" smtClean="0">
                    <a:latin typeface="Times New Roman" pitchFamily="18" charset="0"/>
                    <a:cs typeface="Times New Roman" pitchFamily="18" charset="0"/>
                  </a:rPr>
                  <a:t>(50)   </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6200" y="2265399"/>
                <a:ext cx="8915400" cy="1316258"/>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156966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sz="2800" dirty="0" smtClean="0">
              <a:latin typeface="Times New Roman" pitchFamily="18" charset="0"/>
              <a:cs typeface="Times New Roman" pitchFamily="18" charset="0"/>
            </a:endParaRPr>
          </a:p>
          <a:p>
            <a:pPr marL="342900" indent="-342900">
              <a:buFont typeface="Arial" pitchFamily="34" charset="0"/>
              <a:buChar char="•"/>
            </a:pPr>
            <a:r>
              <a:rPr lang="en-US" sz="2000" b="1" dirty="0" smtClean="0">
                <a:solidFill>
                  <a:srgbClr val="FF0000"/>
                </a:solidFill>
              </a:rPr>
              <a:t>&lt;Kevin’s example of sequential components not being equal to phase components. In any commercial tool, often diagonal components are ignored&gt;</a:t>
            </a:r>
            <a:endParaRPr lang="en-US" sz="2000" b="1" dirty="0">
              <a:solidFill>
                <a:srgbClr val="FF0000"/>
              </a:solidFill>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102635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6001643"/>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 for transposed lines</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304800" y="2158316"/>
                <a:ext cx="9144000" cy="4699684"/>
              </a:xfrm>
              <a:prstGeom prst="rect">
                <a:avLst/>
              </a:prstGeom>
            </p:spPr>
            <p:txBody>
              <a:bodyPr wrap="square">
                <a:spAutoFit/>
              </a:bodyPr>
              <a:lstStyle/>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𝑎𝑎</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𝑐𝑐</m:t>
                            </m:r>
                          </m:sub>
                        </m:sSub>
                      </m:e>
                    </m:d>
                  </m:oMath>
                </a14:m>
                <a:r>
                  <a:rPr lang="en-US" sz="2400" dirty="0"/>
                  <a:t>  	</a:t>
                </a:r>
                <a:r>
                  <a:rPr lang="en-US" sz="2400" dirty="0" smtClean="0">
                    <a:latin typeface="Times New Roman" pitchFamily="18" charset="0"/>
                    <a:cs typeface="Times New Roman" pitchFamily="18" charset="0"/>
                  </a:rPr>
                  <a:t>Ω/mile		(51)</a:t>
                </a:r>
                <a:endParaRPr lang="en-US" sz="2400" dirty="0">
                  <a:latin typeface="Times New Roman" pitchFamily="18" charset="0"/>
                  <a:cs typeface="Times New Roman" pitchFamily="18" charset="0"/>
                </a:endParaRPr>
              </a:p>
              <a:p>
                <a:pPr algn="ctr"/>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𝑚</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𝑐𝑎</m:t>
                            </m:r>
                          </m:sub>
                        </m:sSub>
                      </m:e>
                    </m:d>
                  </m:oMath>
                </a14:m>
                <a:r>
                  <a:rPr lang="en-US" sz="2400" dirty="0"/>
                  <a:t> </a:t>
                </a:r>
                <a:r>
                  <a:rPr lang="en-US" sz="2400" dirty="0" smtClean="0"/>
                  <a:t>    </a:t>
                </a:r>
                <a:r>
                  <a:rPr lang="en-US" sz="2400" dirty="0" smtClean="0">
                    <a:latin typeface="Times New Roman" pitchFamily="18" charset="0"/>
                    <a:cs typeface="Times New Roman" pitchFamily="18" charset="0"/>
                  </a:rPr>
                  <a:t>Ω/mile		(52)</a:t>
                </a:r>
                <a:endParaRPr lang="en-US" sz="24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𝑠</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mr>
                          <m:mr>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𝑠</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mr>
                          <m:mr>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𝑠</m:t>
                                  </m:r>
                                </m:sub>
                              </m:sSub>
                            </m:e>
                          </m:mr>
                        </m:m>
                      </m:e>
                    </m:d>
                  </m:oMath>
                </a14:m>
                <a:r>
                  <a:rPr lang="en-US" sz="2400" dirty="0"/>
                  <a:t> 	</a:t>
                </a:r>
                <a:r>
                  <a:rPr lang="en-US" sz="2400" dirty="0" smtClean="0">
                    <a:latin typeface="Times New Roman" pitchFamily="18" charset="0"/>
                    <a:cs typeface="Times New Roman" pitchFamily="18" charset="0"/>
                  </a:rPr>
                  <a:t>Ω/mile		(52)</a:t>
                </a:r>
                <a:endParaRPr lang="en-US" sz="24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158316"/>
                <a:ext cx="9144000" cy="4699684"/>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0" y="1600200"/>
            <a:ext cx="5715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0" y="3897868"/>
            <a:ext cx="4724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 for transposed lines</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762000" y="2286000"/>
                <a:ext cx="8001000" cy="2246769"/>
              </a:xfrm>
              <a:prstGeom prst="rect">
                <a:avLst/>
              </a:prstGeom>
            </p:spPr>
            <p:txBody>
              <a:bodyPr wrap="square">
                <a:spAutoFit/>
              </a:bodyPr>
              <a:lstStyle/>
              <a:p>
                <a:pPr algn="ctr"/>
                <a:endParaRPr lang="en-US" sz="2400" i="1" dirty="0" smtClean="0">
                  <a:latin typeface="Cambria Math"/>
                </a:endParaRPr>
              </a:p>
              <a:p>
                <a:pPr algn="ctr"/>
                <a:endParaRPr lang="en-US" sz="2400" i="1" dirty="0" smtClean="0">
                  <a:latin typeface="Cambria Math"/>
                </a:endParaRP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00</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+2∙</m:t>
                    </m:r>
                    <m:sSub>
                      <m:sSubPr>
                        <m:ctrlPr>
                          <a:rPr lang="en-US" sz="2400" i="1">
                            <a:latin typeface="Cambria Math"/>
                          </a:rPr>
                        </m:ctrlPr>
                      </m:sSubPr>
                      <m:e>
                        <m:r>
                          <a:rPr lang="en-US" sz="2400" i="1">
                            <a:latin typeface="Cambria Math"/>
                          </a:rPr>
                          <m:t>𝑧</m:t>
                        </m:r>
                      </m:e>
                      <m:sub>
                        <m:r>
                          <a:rPr lang="en-US" sz="2400" i="1">
                            <a:latin typeface="Cambria Math"/>
                          </a:rPr>
                          <m:t>𝑚</m:t>
                        </m:r>
                      </m:sub>
                    </m:sSub>
                  </m:oMath>
                </a14:m>
                <a:r>
                  <a:rPr lang="en-US" sz="2400" dirty="0"/>
                  <a:t> </a:t>
                </a:r>
                <a:r>
                  <a:rPr lang="en-US" sz="2400" dirty="0" smtClean="0"/>
                  <a:t>  </a:t>
                </a:r>
                <a:r>
                  <a:rPr lang="en-US" sz="2400" dirty="0" smtClean="0">
                    <a:latin typeface="Times New Roman" pitchFamily="18" charset="0"/>
                    <a:cs typeface="Times New Roman" pitchFamily="18" charset="0"/>
                  </a:rPr>
                  <a:t>Ω/mile		(54)</a:t>
                </a:r>
                <a:endParaRPr lang="en-US" sz="2400" dirty="0">
                  <a:latin typeface="Times New Roman" pitchFamily="18" charset="0"/>
                  <a:cs typeface="Times New Roman" pitchFamily="18" charset="0"/>
                </a:endParaRPr>
              </a:p>
              <a:p>
                <a:pPr algn="ctr"/>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11</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22</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𝑚</m:t>
                        </m:r>
                      </m:sub>
                    </m:sSub>
                  </m:oMath>
                </a14:m>
                <a:r>
                  <a:rPr lang="en-US" sz="2400" dirty="0"/>
                  <a:t> </a:t>
                </a:r>
                <a:r>
                  <a:rPr lang="en-US" sz="2400" dirty="0" smtClean="0"/>
                  <a:t>  </a:t>
                </a:r>
                <a:r>
                  <a:rPr lang="en-US" sz="2400" dirty="0" smtClean="0">
                    <a:latin typeface="Times New Roman" pitchFamily="18" charset="0"/>
                    <a:cs typeface="Times New Roman" pitchFamily="18" charset="0"/>
                  </a:rPr>
                  <a:t>Ω/mile		(55)</a:t>
                </a:r>
                <a:endParaRPr lang="en-US" sz="24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762000" y="2286000"/>
                <a:ext cx="8001000" cy="2246769"/>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0" y="1658034"/>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a:t>
            </a:r>
          </a:p>
        </p:txBody>
      </p:sp>
      <mc:AlternateContent xmlns:mc="http://schemas.openxmlformats.org/markup-compatibility/2006" xmlns:a14="http://schemas.microsoft.com/office/drawing/2010/main">
        <mc:Choice Requires="a14">
          <p:sp>
            <p:nvSpPr>
              <p:cNvPr id="5" name="TextBox 4"/>
              <p:cNvSpPr txBox="1"/>
              <p:nvPr/>
            </p:nvSpPr>
            <p:spPr>
              <a:xfrm>
                <a:off x="76200" y="17526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shows 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6200" y="1752600"/>
                <a:ext cx="2819400" cy="3477875"/>
              </a:xfrm>
              <a:prstGeom prst="rect">
                <a:avLst/>
              </a:prstGeom>
              <a:blipFill rotWithShape="1">
                <a:blip r:embed="rId3"/>
                <a:stretch>
                  <a:fillRect l="-3030" t="-1404"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990600"/>
            <a:ext cx="5809404" cy="5481995"/>
          </a:xfrm>
          <a:prstGeom prst="rect">
            <a:avLst/>
          </a:prstGeom>
        </p:spPr>
      </p:pic>
      <p:sp>
        <p:nvSpPr>
          <p:cNvPr id="2" name="TextBox 1"/>
          <p:cNvSpPr txBox="1"/>
          <p:nvPr/>
        </p:nvSpPr>
        <p:spPr>
          <a:xfrm>
            <a:off x="4533900" y="6241762"/>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1908215"/>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12" name="TextBox 11"/>
              <p:cNvSpPr txBox="1"/>
              <p:nvPr/>
            </p:nvSpPr>
            <p:spPr>
              <a:xfrm>
                <a:off x="0" y="2743200"/>
                <a:ext cx="9144000" cy="1283941"/>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
                      <a:rPr lang="en-US" sz="2400" i="1">
                        <a:latin typeface="Cambria Math"/>
                      </a:rPr>
                      <m:t>𝐺𝑀</m:t>
                    </m:r>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ad>
                      <m:radPr>
                        <m:ctrlPr>
                          <a:rPr lang="en-US" sz="2400" i="1">
                            <a:latin typeface="Cambria Math"/>
                          </a:rPr>
                        </m:ctrlPr>
                      </m:radPr>
                      <m:deg>
                        <m:r>
                          <a:rPr lang="en-US" sz="2400" i="1">
                            <a:latin typeface="Cambria Math"/>
                          </a:rPr>
                          <m:t>3</m:t>
                        </m:r>
                      </m:deg>
                      <m:e>
                        <m:sSub>
                          <m:sSubPr>
                            <m:ctrlPr>
                              <a:rPr lang="en-US" sz="2400" i="1">
                                <a:latin typeface="Cambria Math"/>
                              </a:rPr>
                            </m:ctrlPr>
                          </m:sSubPr>
                          <m:e>
                            <m:r>
                              <a:rPr lang="en-US" sz="2400" i="1">
                                <a:latin typeface="Cambria Math"/>
                              </a:rPr>
                              <m:t>𝐷</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𝑐𝑎</m:t>
                            </m:r>
                          </m:sub>
                        </m:sSub>
                      </m:e>
                    </m:rad>
                  </m:oMath>
                </a14:m>
                <a:r>
                  <a:rPr lang="en-US" sz="2400" dirty="0" smtClean="0"/>
                  <a:t>		</a:t>
                </a:r>
                <a:r>
                  <a:rPr lang="en-US" sz="2400" dirty="0" smtClean="0">
                    <a:latin typeface="Times New Roman" pitchFamily="18" charset="0"/>
                    <a:cs typeface="Times New Roman" pitchFamily="18" charset="0"/>
                  </a:rPr>
                  <a:t>(56)</a:t>
                </a:r>
                <a:endParaRPr lang="en-US" sz="24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0" y="2743200"/>
                <a:ext cx="9144000" cy="1283941"/>
              </a:xfrm>
              <a:prstGeom prst="rect">
                <a:avLst/>
              </a:prstGeom>
              <a:blipFill rotWithShape="1">
                <a:blip r:embed="rId3"/>
                <a:stretch>
                  <a:fillRect l="-1000" t="-3791" b="-7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0" y="4419600"/>
                <a:ext cx="9144000" cy="1278235"/>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𝑖𝑛</m:t>
                        </m:r>
                      </m:sub>
                    </m:sSub>
                    <m:r>
                      <a:rPr lang="en-US" sz="2400" i="1">
                        <a:latin typeface="Cambria Math"/>
                      </a:rPr>
                      <m:t>=</m:t>
                    </m:r>
                    <m:r>
                      <a:rPr lang="en-US" sz="2400" i="1">
                        <a:latin typeface="Cambria Math"/>
                      </a:rPr>
                      <m:t>𝐺𝑀</m:t>
                    </m:r>
                    <m:sSub>
                      <m:sSubPr>
                        <m:ctrlPr>
                          <a:rPr lang="en-US" sz="2400" i="1">
                            <a:latin typeface="Cambria Math"/>
                          </a:rPr>
                        </m:ctrlPr>
                      </m:sSubPr>
                      <m:e>
                        <m:r>
                          <a:rPr lang="en-US" sz="2400" i="1">
                            <a:latin typeface="Cambria Math"/>
                          </a:rPr>
                          <m:t>𝐷</m:t>
                        </m:r>
                      </m:e>
                      <m:sub>
                        <m:r>
                          <a:rPr lang="en-US" sz="2400" i="1">
                            <a:latin typeface="Cambria Math"/>
                          </a:rPr>
                          <m:t>𝑖𝑛</m:t>
                        </m:r>
                      </m:sub>
                    </m:sSub>
                    <m:r>
                      <a:rPr lang="en-US" sz="2400" i="1">
                        <a:latin typeface="Cambria Math"/>
                      </a:rPr>
                      <m:t>=</m:t>
                    </m:r>
                    <m:rad>
                      <m:radPr>
                        <m:ctrlPr>
                          <a:rPr lang="en-US" sz="2400" i="1">
                            <a:latin typeface="Cambria Math"/>
                          </a:rPr>
                        </m:ctrlPr>
                      </m:radPr>
                      <m:deg>
                        <m:r>
                          <a:rPr lang="en-US" sz="2400" i="1">
                            <a:latin typeface="Cambria Math"/>
                          </a:rPr>
                          <m:t>3</m:t>
                        </m:r>
                      </m:deg>
                      <m:e>
                        <m:sSub>
                          <m:sSubPr>
                            <m:ctrlPr>
                              <a:rPr lang="en-US" sz="2400" i="1">
                                <a:latin typeface="Cambria Math"/>
                              </a:rPr>
                            </m:ctrlPr>
                          </m:sSubPr>
                          <m:e>
                            <m:r>
                              <a:rPr lang="en-US" sz="2400" i="1">
                                <a:latin typeface="Cambria Math"/>
                              </a:rPr>
                              <m:t>𝐷</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𝑏𝑛</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𝑐𝑛</m:t>
                            </m:r>
                          </m:sub>
                        </m:sSub>
                      </m:e>
                    </m:rad>
                  </m:oMath>
                </a14:m>
                <a:r>
                  <a:rPr lang="en-US" sz="2400" dirty="0" smtClean="0"/>
                  <a:t>		</a:t>
                </a:r>
                <a:r>
                  <a:rPr lang="en-US" sz="2400" dirty="0" smtClean="0">
                    <a:latin typeface="Times New Roman" pitchFamily="18" charset="0"/>
                    <a:cs typeface="Times New Roman" pitchFamily="18" charset="0"/>
                  </a:rPr>
                  <a:t>(57) </a:t>
                </a:r>
                <a:endParaRPr lang="en-US" sz="24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0" y="4419600"/>
                <a:ext cx="9144000" cy="1278235"/>
              </a:xfrm>
              <a:prstGeom prst="rect">
                <a:avLst/>
              </a:prstGeom>
              <a:blipFill rotWithShape="1">
                <a:blip r:embed="rId4"/>
                <a:stretch>
                  <a:fillRect l="-1000" t="-4286" b="-7619"/>
                </a:stretch>
              </a:blipFill>
            </p:spPr>
            <p:txBody>
              <a:bodyPr/>
              <a:lstStyle/>
              <a:p>
                <a:r>
                  <a:rPr lang="en-US">
                    <a:noFill/>
                  </a:rPr>
                  <a:t> </a:t>
                </a:r>
              </a:p>
            </p:txBody>
          </p:sp>
        </mc:Fallback>
      </mc:AlternateContent>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800219"/>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14" name="TextBox 13"/>
          <p:cNvSpPr txBox="1"/>
          <p:nvPr/>
        </p:nvSpPr>
        <p:spPr>
          <a:xfrm>
            <a:off x="0" y="1333619"/>
            <a:ext cx="9144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0" y="2209800"/>
                <a:ext cx="9144000" cy="3774816"/>
              </a:xfrm>
              <a:prstGeom prst="rect">
                <a:avLst/>
              </a:prstGeom>
            </p:spPr>
            <p:txBody>
              <a:bodyPr wrap="square">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(58)</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𝑛</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𝑛</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(59)</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+7.93402</m:t>
                        </m:r>
                      </m:e>
                    </m:d>
                    <m:r>
                      <a:rPr lang="en-US" sz="2400" b="0" i="0" smtClean="0">
                        <a:latin typeface="Cambria Math"/>
                      </a:rPr>
                      <m:t> </m:t>
                    </m:r>
                  </m:oMath>
                </a14:m>
                <a:r>
                  <a:rPr lang="en-US" sz="2400" dirty="0" smtClean="0">
                    <a:latin typeface="Times New Roman" pitchFamily="18" charset="0"/>
                    <a:cs typeface="Times New Roman" pitchFamily="18" charset="0"/>
                  </a:rPr>
                  <a:t>Ω/mile		(60)</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(61)</a:t>
                </a:r>
                <a:endParaRPr lang="en-US" sz="24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0" y="2209800"/>
                <a:ext cx="9144000" cy="3774816"/>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b="1" u="sng"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9144000" cy="3847207"/>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Parallel Overhead Lines</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454" y="2971800"/>
            <a:ext cx="4727091" cy="3576898"/>
          </a:xfrm>
          <a:prstGeom prst="rect">
            <a:avLst/>
          </a:prstGeom>
        </p:spPr>
      </p:pic>
      <p:sp>
        <p:nvSpPr>
          <p:cNvPr id="5" name="TextBox 4"/>
          <p:cNvSpPr txBox="1"/>
          <p:nvPr/>
        </p:nvSpPr>
        <p:spPr>
          <a:xfrm>
            <a:off x="1066800" y="3048000"/>
            <a:ext cx="167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Line 1</a:t>
            </a:r>
            <a:endParaRPr lang="en-US" sz="2400" dirty="0">
              <a:latin typeface="Times New Roman" pitchFamily="18" charset="0"/>
              <a:cs typeface="Times New Roman" pitchFamily="18" charset="0"/>
            </a:endParaRPr>
          </a:p>
        </p:txBody>
      </p:sp>
      <p:sp>
        <p:nvSpPr>
          <p:cNvPr id="6" name="TextBox 5"/>
          <p:cNvSpPr txBox="1"/>
          <p:nvPr/>
        </p:nvSpPr>
        <p:spPr>
          <a:xfrm>
            <a:off x="1064703" y="3962400"/>
            <a:ext cx="1676400" cy="461665"/>
          </a:xfrm>
          <a:prstGeom prst="rect">
            <a:avLst/>
          </a:prstGeom>
          <a:noFill/>
        </p:spPr>
        <p:txBody>
          <a:bodyPr wrap="square" rtlCol="0">
            <a:spAutoFit/>
          </a:bodyPr>
          <a:lstStyle/>
          <a:p>
            <a:r>
              <a:rPr lang="en-US" sz="2400" dirty="0">
                <a:latin typeface="Times New Roman" pitchFamily="18" charset="0"/>
                <a:cs typeface="Times New Roman" pitchFamily="18" charset="0"/>
              </a:rPr>
              <a:t>Line 2</a:t>
            </a:r>
          </a:p>
        </p:txBody>
      </p:sp>
      <p:sp>
        <p:nvSpPr>
          <p:cNvPr id="7" name="TextBox 6"/>
          <p:cNvSpPr txBox="1"/>
          <p:nvPr/>
        </p:nvSpPr>
        <p:spPr>
          <a:xfrm>
            <a:off x="190500" y="6024265"/>
            <a:ext cx="1752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7.0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0" y="838200"/>
                <a:ext cx="9144000" cy="7586757"/>
              </a:xfrm>
              <a:prstGeom prst="rect">
                <a:avLst/>
              </a:prstGeom>
              <a:noFill/>
            </p:spPr>
            <p:txBody>
              <a:bodyPr wrap="square" rtlCol="0">
                <a:spAutoFit/>
              </a:bodyPr>
              <a:lstStyle/>
              <a:p>
                <a:pPr marL="342900" lvl="2" indent="-342900"/>
                <a:r>
                  <a:rPr lang="en-US" sz="2800" dirty="0" smtClean="0">
                    <a:latin typeface="Times New Roman" pitchFamily="18" charset="0"/>
                    <a:cs typeface="Times New Roman" pitchFamily="18" charset="0"/>
                  </a:rPr>
                  <a:t>	Parallel Overhead Lines</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7.0, the voltage drops in the two lines are given by:</a:t>
                </a:r>
              </a:p>
              <a:p>
                <a:pPr marL="342900" lvl="2" indent="-342900">
                  <a:buFont typeface="Wingdings" pitchFamily="2" charset="2"/>
                  <a:buChar char="Ø"/>
                </a:pPr>
                <a:endParaRPr lang="en-US" dirty="0" smtClean="0"/>
              </a:p>
              <a:p>
                <a:pPr marL="342900" lvl="2" indent="-342900">
                  <a:buFont typeface="Arial" pitchFamily="34" charset="0"/>
                  <a:buChar char="•"/>
                </a:pPr>
                <a:endParaRPr lang="en-US" dirty="0" smtClean="0"/>
              </a:p>
              <a:p>
                <a:pPr marL="0" lvl="2"/>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𝑎</m:t>
                                  </m:r>
                                </m:sub>
                              </m:sSub>
                            </m:e>
                          </m:m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𝑐</m:t>
                                        </m:r>
                                      </m:sub>
                                    </m:sSub>
                                  </m:e>
                                </m:m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𝑏</m:t>
                                              </m:r>
                                            </m:sub>
                                          </m:sSub>
                                        </m:e>
                                      </m:m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𝑐</m:t>
                                              </m:r>
                                            </m:sub>
                                          </m:sSub>
                                        </m:e>
                                      </m:mr>
                                    </m:m>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𝑎𝑎</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𝑎𝑏</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𝑏𝑏</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𝑐𝑐</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𝑐𝑐</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𝑎𝑎</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𝑏𝑎</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𝑎𝑏</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𝑐𝑏</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𝑏𝑏</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𝑐𝑐</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𝑐𝑐</m:t>
                                              </m:r>
                                            </m:sub>
                                          </m:sSub>
                                        </m:e>
                                      </m:mr>
                                    </m:m>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𝑐</m:t>
                                        </m:r>
                                      </m:sub>
                                    </m:sSub>
                                  </m:e>
                                </m:m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𝑐</m:t>
                                              </m:r>
                                            </m:sub>
                                          </m:sSub>
                                        </m:e>
                                      </m:mr>
                                    </m:m>
                                  </m:e>
                                </m:mr>
                              </m:m>
                            </m:e>
                          </m:mr>
                        </m:m>
                      </m:e>
                    </m:d>
                  </m:oMath>
                </a14:m>
                <a:r>
                  <a:rPr lang="en-US" sz="2400" dirty="0" smtClean="0"/>
                  <a:t>	</a:t>
                </a:r>
                <a:r>
                  <a:rPr lang="en-US" sz="2400" dirty="0" smtClean="0">
                    <a:latin typeface="Times New Roman" pitchFamily="18" charset="0"/>
                    <a:cs typeface="Times New Roman" pitchFamily="18" charset="0"/>
                  </a:rPr>
                  <a:t>(62)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0" y="838200"/>
                <a:ext cx="9144000" cy="7586757"/>
              </a:xfrm>
              <a:prstGeom prst="rect">
                <a:avLst/>
              </a:prstGeom>
              <a:blipFill rotWithShape="1">
                <a:blip r:embed="rId3"/>
                <a:stretch>
                  <a:fillRect l="-867" t="-804" b="-884"/>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a:t>
            </a:r>
            <a:r>
              <a:rPr lang="en-US" sz="3200" dirty="0">
                <a:latin typeface="Times New Roman" pitchFamily="18" charset="0"/>
                <a:cs typeface="Times New Roman" pitchFamily="18" charset="0"/>
              </a:rPr>
              <a:t>Overhead Lines</a:t>
            </a: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dirty="0" smtClean="0"/>
              <a:t>Shunt </a:t>
            </a:r>
            <a:r>
              <a:rPr lang="en-US" sz="3100" dirty="0"/>
              <a:t>Admittance of Overhead Parallel </a:t>
            </a:r>
            <a:r>
              <a:rPr lang="en-US" sz="3100" dirty="0" smtClean="0"/>
              <a:t>Lines</a:t>
            </a:r>
          </a:p>
          <a:p>
            <a:pPr>
              <a:spcAft>
                <a:spcPts val="600"/>
              </a:spcAft>
            </a:pPr>
            <a:r>
              <a:rPr lang="en-US" sz="3100" b="1" u="sng" dirty="0" smtClean="0"/>
              <a:t>General Voltage Drop Equation</a:t>
            </a:r>
            <a:endParaRPr lang="en-US" b="1" u="sng" dirty="0"/>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4493538"/>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General Voltage Drop Equation</a:t>
            </a:r>
            <a:endParaRPr lang="en-US" dirty="0" smtClean="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shunt admittance of a line consists of the conductance and the capacitive susceptance.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conductance is usually ignored because it is very small  compared to the capacitive susceptance.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capacitance of a line is the result of the potential difference between conductors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2365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00" y="1447800"/>
            <a:ext cx="5504600" cy="5189194"/>
          </a:xfrm>
          <a:prstGeom prst="rect">
            <a:avLst/>
          </a:prstGeom>
        </p:spPr>
      </p:pic>
      <p:sp>
        <p:nvSpPr>
          <p:cNvPr id="6" name="TextBox 5"/>
          <p:cNvSpPr txBox="1"/>
          <p:nvPr/>
        </p:nvSpPr>
        <p:spPr>
          <a:xfrm>
            <a:off x="381000" y="5943600"/>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8.0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4862870"/>
          </a:xfrm>
          <a:prstGeom prst="rect">
            <a:avLst/>
          </a:prstGeom>
          <a:noFill/>
        </p:spPr>
        <p:txBody>
          <a:bodyPr wrap="square" rtlCol="0">
            <a:spAutoFit/>
          </a:bodyPr>
          <a:lstStyle/>
          <a:p>
            <a:pPr marL="342900" lvl="2" indent="-342900"/>
            <a:r>
              <a:rPr lang="en-US" sz="2800" dirty="0" smtClean="0"/>
              <a:t>	 </a:t>
            </a:r>
            <a:r>
              <a:rPr lang="en-US" sz="2800" dirty="0">
                <a:latin typeface="Times New Roman" pitchFamily="18" charset="0"/>
                <a:cs typeface="Times New Roman" pitchFamily="18" charset="0"/>
              </a:rPr>
              <a:t>Electric field of a charged round conductor</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General Voltage Drop Equation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483568"/>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371600" y="5638800"/>
                <a:ext cx="6400800" cy="789383"/>
              </a:xfrm>
              <a:prstGeom prst="rect">
                <a:avLst/>
              </a:prstGeom>
            </p:spPr>
            <p:txBody>
              <a:bodyPr wrap="square">
                <a:spAutoFit/>
              </a:bodyPr>
              <a:lstStyle/>
              <a:p>
                <a14:m>
                  <m:oMath xmlns:m="http://schemas.openxmlformats.org/officeDocument/2006/math">
                    <m:sSub>
                      <m:sSubPr>
                        <m:ctrlPr>
                          <a:rPr lang="en-US" sz="2800" i="1">
                            <a:latin typeface="Cambria Math"/>
                          </a:rPr>
                        </m:ctrlPr>
                      </m:sSubPr>
                      <m:e>
                        <m:r>
                          <a:rPr lang="en-US" sz="2800" i="1">
                            <a:latin typeface="Cambria Math"/>
                          </a:rPr>
                          <m:t>𝑉</m:t>
                        </m:r>
                      </m:e>
                      <m:sub>
                        <m:r>
                          <a:rPr lang="en-US" sz="2800" i="1">
                            <a:latin typeface="Cambria Math"/>
                          </a:rPr>
                          <m:t>𝑖𝑗</m:t>
                        </m:r>
                      </m:sub>
                    </m:sSub>
                    <m:r>
                      <a:rPr lang="en-US" sz="2800" i="1">
                        <a:latin typeface="Cambria Math"/>
                      </a:rPr>
                      <m:t>=</m:t>
                    </m:r>
                    <m:f>
                      <m:fPr>
                        <m:ctrlPr>
                          <a:rPr lang="en-US" sz="2800" i="1">
                            <a:latin typeface="Cambria Math"/>
                          </a:rPr>
                        </m:ctrlPr>
                      </m:fPr>
                      <m:num>
                        <m:r>
                          <a:rPr lang="en-US" sz="2800" i="1">
                            <a:latin typeface="Cambria Math"/>
                          </a:rPr>
                          <m:t>1</m:t>
                        </m:r>
                      </m:num>
                      <m:den>
                        <m:r>
                          <a:rPr lang="en-US" sz="2800" i="1">
                            <a:latin typeface="Cambria Math"/>
                          </a:rPr>
                          <m:t>2</m:t>
                        </m:r>
                        <m:r>
                          <a:rPr lang="en-US" sz="2800" i="1">
                            <a:latin typeface="Cambria Math"/>
                          </a:rPr>
                          <m:t>𝜋𝜀</m:t>
                        </m:r>
                      </m:den>
                    </m:f>
                    <m:nary>
                      <m:naryPr>
                        <m:chr m:val="∑"/>
                        <m:limLoc m:val="undOvr"/>
                        <m:ctrlPr>
                          <a:rPr lang="en-US" sz="2800" i="1">
                            <a:latin typeface="Cambria Math"/>
                          </a:rPr>
                        </m:ctrlPr>
                      </m:naryPr>
                      <m:sub>
                        <m:r>
                          <a:rPr lang="en-US" sz="2800" i="1">
                            <a:latin typeface="Cambria Math"/>
                          </a:rPr>
                          <m:t>𝑛</m:t>
                        </m:r>
                        <m:r>
                          <a:rPr lang="en-US" sz="2800" i="1">
                            <a:latin typeface="Cambria Math"/>
                          </a:rPr>
                          <m:t>=1</m:t>
                        </m:r>
                      </m:sub>
                      <m:sup>
                        <m:r>
                          <a:rPr lang="en-US" sz="2800" i="1">
                            <a:latin typeface="Cambria Math"/>
                          </a:rPr>
                          <m:t>𝑁</m:t>
                        </m:r>
                      </m:sup>
                      <m:e>
                        <m:sSub>
                          <m:sSubPr>
                            <m:ctrlPr>
                              <a:rPr lang="en-US" sz="2800" i="1">
                                <a:latin typeface="Cambria Math"/>
                              </a:rPr>
                            </m:ctrlPr>
                          </m:sSubPr>
                          <m:e>
                            <m:r>
                              <a:rPr lang="en-US" sz="2800" i="1">
                                <a:latin typeface="Cambria Math"/>
                              </a:rPr>
                              <m:t>𝑞</m:t>
                            </m:r>
                          </m:e>
                          <m:sub>
                            <m:r>
                              <a:rPr lang="en-US" sz="2800" i="1">
                                <a:latin typeface="Cambria Math"/>
                              </a:rPr>
                              <m:t>𝑛</m:t>
                            </m:r>
                          </m:sub>
                        </m:sSub>
                      </m:e>
                    </m:nary>
                    <m:func>
                      <m:funcPr>
                        <m:ctrlPr>
                          <a:rPr lang="en-US" sz="2800" i="1">
                            <a:latin typeface="Cambria Math"/>
                          </a:rPr>
                        </m:ctrlPr>
                      </m:funcPr>
                      <m:fName>
                        <m:r>
                          <m:rPr>
                            <m:sty m:val="p"/>
                          </m:rPr>
                          <a:rPr lang="en-US" sz="2800">
                            <a:latin typeface="Cambria Math"/>
                          </a:rPr>
                          <m:t>ln</m:t>
                        </m:r>
                      </m:fName>
                      <m:e>
                        <m:f>
                          <m:fPr>
                            <m:ctrlPr>
                              <a:rPr lang="en-US" sz="2800" i="1">
                                <a:latin typeface="Cambria Math"/>
                              </a:rPr>
                            </m:ctrlPr>
                          </m:fPr>
                          <m:num>
                            <m:sSub>
                              <m:sSubPr>
                                <m:ctrlPr>
                                  <a:rPr lang="en-US" sz="2800" i="1">
                                    <a:latin typeface="Cambria Math"/>
                                  </a:rPr>
                                </m:ctrlPr>
                              </m:sSubPr>
                              <m:e>
                                <m:r>
                                  <a:rPr lang="en-US" sz="2800" i="1">
                                    <a:latin typeface="Cambria Math"/>
                                  </a:rPr>
                                  <m:t>𝐷</m:t>
                                </m:r>
                              </m:e>
                              <m:sub>
                                <m:r>
                                  <a:rPr lang="en-US" sz="2800" i="1">
                                    <a:latin typeface="Cambria Math"/>
                                  </a:rPr>
                                  <m:t>𝑛𝑗</m:t>
                                </m:r>
                              </m:sub>
                            </m:sSub>
                          </m:num>
                          <m:den>
                            <m:sSub>
                              <m:sSubPr>
                                <m:ctrlPr>
                                  <a:rPr lang="en-US" sz="2800" i="1">
                                    <a:latin typeface="Cambria Math"/>
                                  </a:rPr>
                                </m:ctrlPr>
                              </m:sSubPr>
                              <m:e>
                                <m:r>
                                  <a:rPr lang="en-US" sz="2800" i="1">
                                    <a:latin typeface="Cambria Math"/>
                                  </a:rPr>
                                  <m:t>𝐷</m:t>
                                </m:r>
                              </m:e>
                              <m:sub>
                                <m:r>
                                  <a:rPr lang="en-US" sz="2800" i="1">
                                    <a:latin typeface="Cambria Math"/>
                                  </a:rPr>
                                  <m:t>𝑛𝑖</m:t>
                                </m:r>
                              </m:sub>
                            </m:sSub>
                          </m:den>
                        </m:f>
                      </m:e>
                    </m:func>
                  </m:oMath>
                </a14:m>
                <a:r>
                  <a:rPr lang="en-US" sz="2800" dirty="0" smtClean="0"/>
                  <a:t>			</a:t>
                </a:r>
                <a:r>
                  <a:rPr lang="en-US" sz="2800" dirty="0" smtClean="0">
                    <a:latin typeface="Times New Roman" pitchFamily="18" charset="0"/>
                    <a:cs typeface="Times New Roman" pitchFamily="18" charset="0"/>
                  </a:rPr>
                  <a:t>(63)</a:t>
                </a:r>
                <a:endParaRPr lang="en-US" sz="28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371600" y="5638800"/>
                <a:ext cx="6400800" cy="789383"/>
              </a:xfrm>
              <a:prstGeom prst="rect">
                <a:avLst/>
              </a:prstGeom>
              <a:blipFill rotWithShape="1">
                <a:blip r:embed="rId4"/>
                <a:stretch>
                  <a:fillRect b="-1550"/>
                </a:stretch>
              </a:blipFill>
            </p:spPr>
            <p:txBody>
              <a:bodyPr/>
              <a:lstStyle/>
              <a:p>
                <a:r>
                  <a:rPr lang="en-US">
                    <a:noFill/>
                  </a:rPr>
                  <a:t> </a:t>
                </a:r>
              </a:p>
            </p:txBody>
          </p:sp>
        </mc:Fallback>
      </mc:AlternateContent>
      <p:sp>
        <p:nvSpPr>
          <p:cNvPr id="6" name="TextBox 5"/>
          <p:cNvSpPr txBox="1"/>
          <p:nvPr/>
        </p:nvSpPr>
        <p:spPr>
          <a:xfrm>
            <a:off x="3625645" y="2057400"/>
            <a:ext cx="189271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9.0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0" y="838200"/>
                <a:ext cx="91440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1</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𝑛</m:t>
                        </m:r>
                      </m:sub>
                    </m:sSub>
                    <m:r>
                      <a:rPr lang="en-US" sz="2400" i="1">
                        <a:latin typeface="Cambria Math"/>
                      </a:rPr>
                      <m:t>=0</m:t>
                    </m:r>
                  </m:oMath>
                </a14:m>
                <a:r>
                  <a:rPr lang="en-US" sz="2400" dirty="0" smtClean="0"/>
                  <a:t>	</a:t>
                </a:r>
                <a:r>
                  <a:rPr lang="en-US" sz="2400" dirty="0" smtClean="0">
                    <a:latin typeface="Times New Roman" pitchFamily="18" charset="0"/>
                    <a:cs typeface="Times New Roman" pitchFamily="18" charset="0"/>
                  </a:rPr>
                  <a:t>(1) </a:t>
                </a:r>
                <a:endParaRPr lang="en-US" sz="24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838200"/>
                <a:ext cx="9144000" cy="1877437"/>
              </a:xfrm>
              <a:prstGeom prst="rect">
                <a:avLst/>
              </a:prstGeom>
              <a:blipFill rotWithShape="1">
                <a:blip r:embed="rId3"/>
                <a:stretch>
                  <a:fillRect l="-867" t="-2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0" y="2287250"/>
                <a:ext cx="9144000" cy="3806683"/>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The total flux linking the conductor </a:t>
                </a:r>
                <a14:m>
                  <m:oMath xmlns:m="http://schemas.openxmlformats.org/officeDocument/2006/math">
                    <m:r>
                      <a:rPr lang="en-US" sz="2000" i="1" dirty="0" smtClean="0">
                        <a:latin typeface="Cambria Math"/>
                      </a:rPr>
                      <m:t>𝑖</m:t>
                    </m:r>
                  </m:oMath>
                </a14:m>
                <a:r>
                  <a:rPr lang="en-US" sz="20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14:m>
                  <m:oMath xmlns:m="http://schemas.openxmlformats.org/officeDocument/2006/math">
                    <m:sSub>
                      <m:sSubPr>
                        <m:ctrlPr>
                          <a:rPr lang="en-US" sz="2000" i="1">
                            <a:latin typeface="Cambria Math"/>
                          </a:rPr>
                        </m:ctrlPr>
                      </m:sSubPr>
                      <m:e>
                        <m:r>
                          <m:rPr>
                            <m:sty m:val="p"/>
                          </m:rPr>
                          <a:rPr lang="en-US" sz="2000">
                            <a:latin typeface="Cambria Math"/>
                          </a:rPr>
                          <m:t>λ</m:t>
                        </m:r>
                      </m:e>
                      <m:sub>
                        <m:r>
                          <a:rPr lang="en-US" sz="2000" i="1">
                            <a:latin typeface="Cambria Math"/>
                          </a:rPr>
                          <m:t>𝑖</m:t>
                        </m:r>
                      </m:sub>
                    </m:sSub>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r>
                      <a:rPr lang="en-US" sz="2000" i="1">
                        <a:latin typeface="Cambria Math"/>
                      </a:rPr>
                      <m:t>∙</m:t>
                    </m:r>
                    <m:d>
                      <m:dPr>
                        <m:ctrlPr>
                          <a:rPr lang="en-US" sz="2000" i="1" smtClean="0">
                            <a:latin typeface="Cambria Math"/>
                          </a:rPr>
                        </m:ctrlPr>
                      </m:dPr>
                      <m:e>
                        <m:sSub>
                          <m:sSubPr>
                            <m:ctrlPr>
                              <a:rPr lang="en-US" sz="2000" i="1">
                                <a:latin typeface="Cambria Math"/>
                              </a:rPr>
                            </m:ctrlPr>
                          </m:sSubPr>
                          <m:e>
                            <m:r>
                              <a:rPr lang="en-US" sz="2000" i="1">
                                <a:latin typeface="Cambria Math"/>
                              </a:rPr>
                              <m:t> </m:t>
                            </m:r>
                            <m:r>
                              <a:rPr lang="en-US" sz="2000" i="1">
                                <a:latin typeface="Cambria Math"/>
                              </a:rPr>
                              <m:t>𝐼</m:t>
                            </m:r>
                          </m:e>
                          <m:sub>
                            <m:r>
                              <a:rPr lang="en-US" sz="2000" i="1">
                                <a:latin typeface="Cambria Math"/>
                              </a:rPr>
                              <m:t>1</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1</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2</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e>
                    </m:d>
                  </m:oMath>
                </a14:m>
                <a:r>
                  <a:rPr lang="en-US" sz="2000" dirty="0"/>
                  <a:t> </a:t>
                </a:r>
                <a:r>
                  <a:rPr lang="en-US" sz="2000" dirty="0" smtClean="0">
                    <a:latin typeface="Times New Roman" pitchFamily="18" charset="0"/>
                    <a:cs typeface="Times New Roman" pitchFamily="18" charset="0"/>
                  </a:rPr>
                  <a:t>W-T/m    (2)</a:t>
                </a:r>
              </a:p>
              <a:p>
                <a:pPr algn="ctr"/>
                <a:endParaRPr lang="en-US" sz="2000" dirty="0"/>
              </a:p>
              <a:p>
                <a:pPr algn="ctr"/>
                <a:endParaRPr lang="en-US" sz="2000" dirty="0"/>
              </a:p>
              <a:p>
                <a:endParaRPr lang="en-US" sz="2000" dirty="0" smtClean="0"/>
              </a:p>
              <a:p>
                <a:r>
                  <a:rPr lang="en-US" sz="2000" dirty="0"/>
                  <a:t>	</a:t>
                </a:r>
                <a:r>
                  <a:rPr lang="en-US" sz="2400" dirty="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r>
                  <a:rPr lang="en-US" sz="2000" dirty="0"/>
                  <a:t>	</a:t>
                </a:r>
                <a:r>
                  <a:rPr lang="en-US" sz="2000" dirty="0" smtClean="0"/>
                  <a:t>	</a:t>
                </a:r>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2287250"/>
                <a:ext cx="9144000" cy="3806683"/>
              </a:xfrm>
              <a:prstGeom prst="rect">
                <a:avLst/>
              </a:prstGeom>
              <a:blipFill rotWithShape="1">
                <a:blip r:embed="rId4"/>
                <a:stretch>
                  <a:fillRect l="-533" t="-800" r="-400"/>
                </a:stretch>
              </a:blipFill>
            </p:spPr>
            <p:txBody>
              <a:bodyPr/>
              <a:lstStyle/>
              <a:p>
                <a:r>
                  <a:rPr lang="en-US">
                    <a:noFill/>
                  </a:rPr>
                  <a:t> </a:t>
                </a:r>
              </a:p>
            </p:txBody>
          </p:sp>
        </mc:Fallback>
      </mc:AlternateContent>
      <p:sp>
        <p:nvSpPr>
          <p:cNvPr id="9" name="TextBox 8"/>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Parallel </a:t>
            </a:r>
            <a:r>
              <a:rPr lang="en-US" sz="3100" b="1" u="sng" dirty="0" smtClean="0"/>
              <a:t>Lines</a:t>
            </a:r>
          </a:p>
          <a:p>
            <a:pPr>
              <a:spcAft>
                <a:spcPts val="600"/>
              </a:spcAft>
            </a:pPr>
            <a:r>
              <a:rPr lang="en-US" sz="3100" dirty="0" smtClean="0"/>
              <a:t>General Voltage Drop Equation</a:t>
            </a:r>
            <a:endParaRPr lang="en-US" dirty="0"/>
          </a:p>
        </p:txBody>
      </p:sp>
    </p:spTree>
    <p:extLst>
      <p:ext uri="{BB962C8B-B14F-4D97-AF65-F5344CB8AC3E}">
        <p14:creationId xmlns:p14="http://schemas.microsoft.com/office/powerpoint/2010/main" val="216208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p>
        </p:txBody>
      </p:sp>
      <mc:AlternateContent xmlns:mc="http://schemas.openxmlformats.org/markup-compatibility/2006" xmlns:a14="http://schemas.microsoft.com/office/drawing/2010/main">
        <mc:Choice Requires="a14">
          <p:sp>
            <p:nvSpPr>
              <p:cNvPr id="5" name="Rectangle 4"/>
              <p:cNvSpPr/>
              <p:nvPr/>
            </p:nvSpPr>
            <p:spPr>
              <a:xfrm>
                <a:off x="773467" y="1676400"/>
                <a:ext cx="7543800" cy="4169283"/>
              </a:xfrm>
              <a:prstGeom prst="rect">
                <a:avLst/>
              </a:prstGeom>
            </p:spPr>
            <p:txBody>
              <a:bodyPr wrap="square">
                <a:spAutoFit/>
              </a:bodyPr>
              <a:lstStyle/>
              <a:p>
                <a:pPr>
                  <a:spcAft>
                    <a:spcPts val="1800"/>
                  </a:spcAft>
                </a:pPr>
                <a14:m>
                  <m:oMath xmlns:m="http://schemas.openxmlformats.org/officeDocument/2006/math">
                    <m:r>
                      <a:rPr lang="en-US" sz="2400" i="1">
                        <a:latin typeface="Cambria Math"/>
                      </a:rPr>
                      <m:t>𝜀</m:t>
                    </m:r>
                    <m:r>
                      <a:rPr lang="en-US" sz="2400" i="1">
                        <a:latin typeface="Cambria Math"/>
                      </a:rPr>
                      <m:t>=</m:t>
                    </m:r>
                    <m:sSub>
                      <m:sSubPr>
                        <m:ctrlPr>
                          <a:rPr lang="en-US" sz="2400" i="1">
                            <a:latin typeface="Cambria Math"/>
                          </a:rPr>
                        </m:ctrlPr>
                      </m:sSubPr>
                      <m:e>
                        <m:r>
                          <a:rPr lang="en-US" sz="2400" i="1">
                            <a:latin typeface="Cambria Math"/>
                          </a:rPr>
                          <m:t>𝜀</m:t>
                        </m:r>
                      </m:e>
                      <m:sub>
                        <m:r>
                          <a:rPr lang="en-US" sz="2400" i="1">
                            <a:latin typeface="Cambria Math"/>
                          </a:rPr>
                          <m:t>0</m:t>
                        </m:r>
                      </m:sub>
                    </m:sSub>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permittivity of the medium</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0</m:t>
                        </m:r>
                      </m:sub>
                    </m:sSub>
                    <m:r>
                      <a:rPr lang="en-US" sz="2400" i="1">
                        <a:latin typeface="Cambria Math"/>
                      </a:rPr>
                      <m:t>=</m:t>
                    </m:r>
                  </m:oMath>
                </a14:m>
                <a:r>
                  <a:rPr lang="en-US" sz="2400" dirty="0">
                    <a:latin typeface="Times New Roman" pitchFamily="18" charset="0"/>
                    <a:cs typeface="Times New Roman" pitchFamily="18" charset="0"/>
                  </a:rPr>
                  <a:t>  permittivity of free space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=8.85×</m:t>
                    </m:r>
                    <m:sSup>
                      <m:sSupPr>
                        <m:ctrlPr>
                          <a:rPr lang="en-US" sz="2400" i="1">
                            <a:latin typeface="Cambria Math"/>
                          </a:rPr>
                        </m:ctrlPr>
                      </m:sSupPr>
                      <m:e>
                        <m:r>
                          <a:rPr lang="en-US" sz="2400" i="1">
                            <a:latin typeface="Cambria Math"/>
                          </a:rPr>
                          <m:t>10</m:t>
                        </m:r>
                      </m:e>
                      <m:sup>
                        <m:r>
                          <a:rPr lang="en-US" sz="2400" i="1">
                            <a:latin typeface="Cambria Math"/>
                          </a:rPr>
                          <m:t>−12</m:t>
                        </m:r>
                      </m:sup>
                    </m:sSup>
                    <m:r>
                      <a:rPr lang="en-US" sz="2400" i="1">
                        <a:latin typeface="Cambria Math"/>
                      </a:rPr>
                      <m:t>𝜇</m:t>
                    </m:r>
                  </m:oMath>
                </a14:m>
                <a:r>
                  <a:rPr lang="en-US" sz="2400" dirty="0">
                    <a:latin typeface="Times New Roman" pitchFamily="18" charset="0"/>
                    <a:cs typeface="Times New Roman" pitchFamily="18" charset="0"/>
                  </a:rPr>
                  <a:t>F/meter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relative permittivity of the medium</a:t>
                </a:r>
              </a:p>
              <a:p>
                <a:pPr>
                  <a:spcAft>
                    <a:spcPts val="18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𝑞</m:t>
                        </m:r>
                      </m:e>
                      <m:sub>
                        <m:r>
                          <a:rPr lang="en-US" sz="2400" i="1">
                            <a:latin typeface="Cambria Math"/>
                          </a:rPr>
                          <m:t>𝑛</m:t>
                        </m:r>
                      </m:sub>
                    </m:sSub>
                    <m:r>
                      <a:rPr lang="en-US" sz="2400" i="1">
                        <a:latin typeface="Cambria Math"/>
                      </a:rPr>
                      <m:t>=</m:t>
                    </m:r>
                  </m:oMath>
                </a14:m>
                <a:r>
                  <a:rPr lang="en-US" sz="2400" dirty="0">
                    <a:latin typeface="Times New Roman" pitchFamily="18" charset="0"/>
                    <a:cs typeface="Times New Roman" pitchFamily="18" charset="0"/>
                  </a:rPr>
                  <a:t> charge density on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cb</a:t>
                </a:r>
                <a:r>
                  <a:rPr lang="en-US" sz="2400" dirty="0">
                    <a:latin typeface="Times New Roman" pitchFamily="18" charset="0"/>
                    <a:cs typeface="Times New Roman" pitchFamily="18" charset="0"/>
                  </a:rPr>
                  <a:t>/meter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𝑛𝑖</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𝑛𝑗</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𝑛𝑛</m:t>
                        </m:r>
                      </m:sub>
                    </m:sSub>
                    <m:r>
                      <a:rPr lang="en-US" sz="2400" i="1">
                        <a:latin typeface="Cambria Math"/>
                      </a:rPr>
                      <m:t>=</m:t>
                    </m:r>
                  </m:oMath>
                </a14:m>
                <a:r>
                  <a:rPr lang="en-US" sz="2400" dirty="0">
                    <a:latin typeface="Times New Roman" pitchFamily="18" charset="0"/>
                    <a:cs typeface="Times New Roman" pitchFamily="18" charset="0"/>
                  </a:rPr>
                  <a:t> radius (</a:t>
                </a: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𝑛</m:t>
                        </m:r>
                      </m:sub>
                    </m:sSub>
                  </m:oMath>
                </a14:m>
                <a:r>
                  <a:rPr lang="en-US" sz="2400" dirty="0">
                    <a:latin typeface="Times New Roman" pitchFamily="18" charset="0"/>
                    <a:cs typeface="Times New Roman" pitchFamily="18" charset="0"/>
                  </a:rPr>
                  <a:t>) of conductor </a:t>
                </a:r>
                <a14:m>
                  <m:oMath xmlns:m="http://schemas.openxmlformats.org/officeDocument/2006/math">
                    <m:r>
                      <a:rPr lang="en-US" sz="2400" i="1">
                        <a:latin typeface="Cambria Math"/>
                      </a:rPr>
                      <m:t>𝑛</m:t>
                    </m:r>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73467" y="1676400"/>
                <a:ext cx="7543800" cy="4169283"/>
              </a:xfrm>
              <a:prstGeom prst="rect">
                <a:avLst/>
              </a:prstGeom>
              <a:blipFill rotWithShape="1">
                <a:blip r:embed="rId3"/>
                <a:stretch>
                  <a:fillRect l="-243" t="-1170" b="-585"/>
                </a:stretch>
              </a:blipFill>
            </p:spPr>
            <p:txBody>
              <a:bodyPr/>
              <a:lstStyle/>
              <a:p>
                <a:r>
                  <a:rPr lang="en-US">
                    <a:noFill/>
                  </a:rPr>
                  <a:t> </a:t>
                </a:r>
              </a:p>
            </p:txBody>
          </p:sp>
        </mc:Fallback>
      </mc:AlternateContent>
    </p:spTree>
    <p:extLst>
      <p:ext uri="{BB962C8B-B14F-4D97-AF65-F5344CB8AC3E}">
        <p14:creationId xmlns:p14="http://schemas.microsoft.com/office/powerpoint/2010/main" val="132419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285220"/>
            <a:ext cx="5619750" cy="5296698"/>
          </a:xfrm>
          <a:prstGeom prst="rect">
            <a:avLst/>
          </a:prstGeom>
        </p:spPr>
      </p:pic>
      <p:sp>
        <p:nvSpPr>
          <p:cNvPr id="6" name="TextBox 5"/>
          <p:cNvSpPr txBox="1"/>
          <p:nvPr/>
        </p:nvSpPr>
        <p:spPr>
          <a:xfrm>
            <a:off x="304800" y="5869632"/>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362200"/>
                <a:ext cx="9144000" cy="5296450"/>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400" i="1" smtClean="0">
                            <a:latin typeface="Cambria Math"/>
                          </a:rPr>
                        </m:ctrlPr>
                      </m:sSubPr>
                      <m:e>
                        <m:r>
                          <a:rPr lang="en-US" sz="2400" i="1">
                            <a:latin typeface="Cambria Math"/>
                          </a:rPr>
                          <m:t>𝑉</m:t>
                        </m:r>
                      </m:e>
                      <m:sub>
                        <m:r>
                          <a:rPr lang="en-US" sz="2400" i="1">
                            <a:latin typeface="Cambria Math"/>
                          </a:rPr>
                          <m:t>𝑖𝑖</m:t>
                        </m:r>
                      </m:sub>
                    </m:sSub>
                    <m:r>
                      <a:rPr lang="en-US" sz="2400" b="0" i="1" smtClean="0">
                        <a:latin typeface="Cambria Math"/>
                      </a:rPr>
                      <m:t> </m:t>
                    </m:r>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r>
                              <a:rPr lang="en-US" sz="2400" i="1">
                                <a:latin typeface="Cambria Math"/>
                              </a:rPr>
                              <m:t>+</m:t>
                            </m:r>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sSub>
                                      <m:sSubPr>
                                        <m:ctrlPr>
                                          <a:rPr lang="en-US" sz="2400" i="1">
                                            <a:latin typeface="Cambria Math"/>
                                          </a:rPr>
                                        </m:ctrlPr>
                                      </m:sSubPr>
                                      <m:e>
                                        <m:r>
                                          <a:rPr lang="en-US" sz="2400" i="1">
                                            <a:latin typeface="Cambria Math"/>
                                          </a:rPr>
                                          <m:t>𝑆</m:t>
                                        </m:r>
                                      </m:e>
                                      <m:sub>
                                        <m:r>
                                          <a:rPr lang="en-US" sz="2400" i="1">
                                            <a:latin typeface="Cambria Math"/>
                                          </a:rPr>
                                          <m:t>𝑖𝑖</m:t>
                                        </m:r>
                                      </m:sub>
                                    </m:sSub>
                                  </m:den>
                                </m:f>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e>
                            </m:func>
                          </m:e>
                        </m:func>
                        <m:r>
                          <a:rPr lang="en-US" sz="2400" i="1">
                            <a:latin typeface="Cambria Math"/>
                          </a:rPr>
                          <m:t>+</m:t>
                        </m:r>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𝑖𝑗</m:t>
                                    </m:r>
                                  </m:sub>
                                </m:sSub>
                              </m:num>
                              <m:den>
                                <m:sSub>
                                  <m:sSubPr>
                                    <m:ctrlPr>
                                      <a:rPr lang="en-US" sz="2400" i="1">
                                        <a:latin typeface="Cambria Math"/>
                                      </a:rPr>
                                    </m:ctrlPr>
                                  </m:sSubPr>
                                  <m:e>
                                    <m:r>
                                      <a:rPr lang="en-US" sz="2400" i="1">
                                        <a:latin typeface="Cambria Math"/>
                                      </a:rPr>
                                      <m:t>𝑆</m:t>
                                    </m:r>
                                  </m:e>
                                  <m:sub>
                                    <m:r>
                                      <a:rPr lang="en-US" sz="2400" i="1">
                                        <a:latin typeface="Cambria Math"/>
                                      </a:rPr>
                                      <m:t>𝑖𝑗</m:t>
                                    </m:r>
                                  </m:sub>
                                </m:sSub>
                              </m:den>
                            </m:f>
                          </m:e>
                        </m:func>
                      </m:e>
                    </m:d>
                  </m:oMath>
                </a14:m>
                <a:r>
                  <a:rPr lang="en-US" sz="2400" dirty="0" smtClean="0"/>
                  <a:t>	</a:t>
                </a:r>
                <a:r>
                  <a:rPr lang="en-US" sz="2400" dirty="0" smtClean="0">
                    <a:latin typeface="Times New Roman" pitchFamily="18" charset="0"/>
                    <a:cs typeface="Times New Roman" pitchFamily="18" charset="0"/>
                  </a:rPr>
                  <a:t>(64)</a:t>
                </a:r>
              </a:p>
              <a:p>
                <a:pPr algn="just">
                  <a:spcAft>
                    <a:spcPts val="1200"/>
                  </a:spcAft>
                </a:pP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𝑖</m:t>
                        </m:r>
                      </m:sub>
                    </m:sSub>
                    <m:r>
                      <a:rPr lang="en-US" sz="2400" i="1">
                        <a:latin typeface="Cambria Math"/>
                      </a:rPr>
                      <m:t> =−</m:t>
                    </m:r>
                    <m:sSub>
                      <m:sSubPr>
                        <m:ctrlPr>
                          <a:rPr lang="en-US" sz="2400" i="1">
                            <a:latin typeface="Cambria Math"/>
                          </a:rPr>
                        </m:ctrlPr>
                      </m:sSubPr>
                      <m:e>
                        <m:r>
                          <a:rPr lang="en-US" sz="2400" i="1">
                            <a:latin typeface="Cambria Math"/>
                          </a:rPr>
                          <m:t>𝑞</m:t>
                        </m:r>
                      </m:e>
                      <m:sub>
                        <m:r>
                          <a:rPr lang="en-US" sz="2400" i="1">
                            <a:latin typeface="Cambria Math"/>
                          </a:rPr>
                          <m:t>𝑖</m:t>
                        </m:r>
                      </m:sub>
                    </m:sSub>
                  </m:oMath>
                </a14:m>
                <a:endParaRPr lang="en-US" sz="2400" dirty="0"/>
              </a:p>
              <a:p>
                <a:pPr algn="just">
                  <a:spcAft>
                    <a:spcPts val="1200"/>
                  </a:spcAft>
                </a:pPr>
                <a:r>
                  <a:rPr lang="en-US" sz="2400" dirty="0"/>
                  <a:t>		</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𝑗</m:t>
                        </m:r>
                      </m:sub>
                    </m:sSub>
                    <m:r>
                      <a:rPr lang="en-US" sz="2400" i="1">
                        <a:latin typeface="Cambria Math"/>
                      </a:rPr>
                      <m:t> =−</m:t>
                    </m:r>
                    <m:sSub>
                      <m:sSubPr>
                        <m:ctrlPr>
                          <a:rPr lang="en-US" sz="2400" i="1">
                            <a:latin typeface="Cambria Math"/>
                          </a:rPr>
                        </m:ctrlPr>
                      </m:sSubPr>
                      <m:e>
                        <m:r>
                          <a:rPr lang="en-US" sz="2400" i="1">
                            <a:latin typeface="Cambria Math"/>
                          </a:rPr>
                          <m:t>𝑞</m:t>
                        </m:r>
                      </m:e>
                      <m:sub>
                        <m:r>
                          <a:rPr lang="en-US" sz="2400" i="1">
                            <a:latin typeface="Cambria Math"/>
                          </a:rPr>
                          <m:t>𝑗</m:t>
                        </m:r>
                      </m:sub>
                    </m:sSub>
                  </m:oMath>
                </a14:m>
                <a:r>
                  <a:rPr lang="en-US" sz="2400" dirty="0"/>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66)</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e>
                        </m:func>
                      </m:e>
                    </m:d>
                  </m:oMath>
                </a14:m>
                <a:r>
                  <a:rPr lang="en-US" sz="2400" dirty="0" smtClean="0"/>
                  <a:t>				</a:t>
                </a:r>
                <a:r>
                  <a:rPr lang="en-US" sz="2400" dirty="0" smtClean="0">
                    <a:latin typeface="Times New Roman" pitchFamily="18" charset="0"/>
                    <a:cs typeface="Times New Roman" pitchFamily="18" charset="0"/>
                  </a:rPr>
                  <a:t>(65)</a:t>
                </a:r>
              </a:p>
              <a:p>
                <a:pPr algn="just">
                  <a:spcAft>
                    <a:spcPts val="1200"/>
                  </a:spcAft>
                </a:pPr>
                <a:r>
                  <a:rPr lang="en-US" sz="2400" dirty="0" smtClean="0"/>
                  <a:t> </a:t>
                </a:r>
              </a:p>
              <a:p>
                <a:pPr algn="just">
                  <a:spcAft>
                    <a:spcPts val="1200"/>
                  </a:spcAft>
                </a:pPr>
                <a:r>
                  <a:rPr lang="en-US" sz="2400" dirty="0" smtClean="0"/>
                  <a:t>	</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2362200"/>
                <a:ext cx="9144000" cy="5296450"/>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00219"/>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a:p>
            <a:pPr marL="342900" lvl="2" indent="-342900"/>
            <a:r>
              <a:rPr lang="en-US" dirty="0" smtClean="0"/>
              <a:t>	</a:t>
            </a:r>
            <a:endParaRPr lang="en-US" dirty="0"/>
          </a:p>
        </p:txBody>
      </p:sp>
      <p:sp>
        <p:nvSpPr>
          <p:cNvPr id="9" name="Rectangle 8"/>
          <p:cNvSpPr/>
          <p:nvPr/>
        </p:nvSpPr>
        <p:spPr>
          <a:xfrm>
            <a:off x="0" y="3352800"/>
            <a:ext cx="91440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537594" y="1285220"/>
                <a:ext cx="8458200" cy="1859996"/>
              </a:xfrm>
              <a:prstGeom prst="rect">
                <a:avLst/>
              </a:prstGeom>
            </p:spPr>
            <p:txBody>
              <a:bodyPr wrap="square">
                <a:spAutoFit/>
              </a:bodyPr>
              <a:lstStyle/>
              <a:p>
                <a:pPr>
                  <a:spcAft>
                    <a:spcPts val="6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𝑖𝑖</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its image </a:t>
                </a:r>
                <a14:m>
                  <m:oMath xmlns:m="http://schemas.openxmlformats.org/officeDocument/2006/math">
                    <m:r>
                      <a:rPr lang="en-US" sz="2400" i="1">
                        <a:latin typeface="Cambria Math"/>
                      </a:rPr>
                      <m:t>𝑖</m:t>
                    </m:r>
                    <m:r>
                      <a:rPr lang="en-US" sz="2400" i="1">
                        <a:latin typeface="Cambria Math"/>
                      </a:rPr>
                      <m:t>′</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the image of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537594" y="1285220"/>
                <a:ext cx="8458200" cy="1859996"/>
              </a:xfrm>
              <a:prstGeom prst="rect">
                <a:avLst/>
              </a:prstGeom>
              <a:blipFill rotWithShape="1">
                <a:blip r:embed="rId3"/>
                <a:stretch>
                  <a:fillRect l="-144" t="-2623"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86000" y="4916581"/>
                <a:ext cx="6324600" cy="1457515"/>
              </a:xfrm>
              <a:prstGeom prst="rect">
                <a:avLst/>
              </a:prstGeom>
            </p:spPr>
            <p:txBody>
              <a:bodyPr wrap="square">
                <a:spAutoFit/>
              </a:bodyPr>
              <a:lstStyle/>
              <a:p>
                <a:pPr>
                  <a:spcAft>
                    <a:spcPts val="12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𝑃</m:t>
                            </m:r>
                          </m:e>
                        </m:acc>
                      </m:e>
                      <m:sub>
                        <m:r>
                          <a:rPr lang="en-US" sz="2400" i="1">
                            <a:latin typeface="Cambria Math"/>
                          </a:rPr>
                          <m:t>𝑖𝑖</m:t>
                        </m:r>
                      </m:sub>
                    </m:sSub>
                    <m:r>
                      <a:rPr lang="en-US" sz="2400" i="1">
                        <a:latin typeface="Cambria Math"/>
                      </a:rPr>
                      <m:t>=11.17689</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oMath>
                </a14:m>
                <a:r>
                  <a:rPr lang="en-US" sz="2400" dirty="0"/>
                  <a:t>  </a:t>
                </a:r>
                <a:r>
                  <a:rPr lang="en-US" sz="2400" dirty="0">
                    <a:latin typeface="Times New Roman" pitchFamily="18" charset="0"/>
                    <a:cs typeface="Times New Roman" pitchFamily="18" charset="0"/>
                  </a:rPr>
                  <a:t>mile/</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F	(67)</a:t>
                </a:r>
                <a:endParaRPr lang="en-US" sz="24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𝑃</m:t>
                            </m:r>
                          </m:e>
                        </m:acc>
                      </m:e>
                      <m:sub>
                        <m:r>
                          <a:rPr lang="en-US" sz="2400" i="1">
                            <a:latin typeface="Cambria Math"/>
                          </a:rPr>
                          <m:t>𝑖𝑗</m:t>
                        </m:r>
                      </m:sub>
                    </m:sSub>
                    <m:r>
                      <a:rPr lang="en-US" sz="2400" i="1">
                        <a:latin typeface="Cambria Math"/>
                      </a:rPr>
                      <m:t>=11.17689</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t>  </a:t>
                </a:r>
                <a:r>
                  <a:rPr lang="en-US" sz="2400" dirty="0">
                    <a:latin typeface="Times New Roman" pitchFamily="18" charset="0"/>
                    <a:cs typeface="Times New Roman" pitchFamily="18" charset="0"/>
                  </a:rPr>
                  <a:t>mile/</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F	(68)</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86000" y="4916581"/>
                <a:ext cx="6324600" cy="1457515"/>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253874"/>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𝐶</m:t>
                        </m:r>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𝑃</m:t>
                            </m:r>
                          </m:e>
                        </m:d>
                      </m:e>
                      <m:sup>
                        <m:r>
                          <a:rPr lang="en-US" sz="2400" i="1">
                            <a:latin typeface="Cambria Math"/>
                          </a:rPr>
                          <m:t>−1</m:t>
                        </m:r>
                      </m:sup>
                    </m:sSup>
                  </m:oMath>
                </a14:m>
                <a:r>
                  <a:rPr lang="en-US" sz="2400" dirty="0" smtClean="0"/>
                  <a:t>						</a:t>
                </a:r>
                <a:r>
                  <a:rPr lang="en-US" sz="2400" dirty="0" smtClean="0">
                    <a:latin typeface="Times New Roman" pitchFamily="18" charset="0"/>
                    <a:cs typeface="Times New Roman" pitchFamily="18" charset="0"/>
                  </a:rPr>
                  <a:t>(69)</a:t>
                </a:r>
                <a:endParaRPr lang="en-US" sz="24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𝑦</m:t>
                        </m:r>
                      </m:e>
                    </m:d>
                    <m:r>
                      <a:rPr lang="en-US" sz="2400" i="1">
                        <a:latin typeface="Cambria Math"/>
                      </a:rPr>
                      <m:t>=</m:t>
                    </m:r>
                    <m:r>
                      <a:rPr lang="en-US" sz="2400" i="1">
                        <a:latin typeface="Cambria Math"/>
                      </a:rPr>
                      <m:t>𝑗</m:t>
                    </m:r>
                    <m:r>
                      <a:rPr lang="en-US" sz="2400" i="1">
                        <a:latin typeface="Cambria Math"/>
                      </a:rPr>
                      <m:t>𝜔</m:t>
                    </m:r>
                    <m:r>
                      <a:rPr lang="en-US" sz="2400" i="1">
                        <a:latin typeface="Cambria Math"/>
                      </a:rPr>
                      <m:t>∙</m:t>
                    </m:r>
                    <m:d>
                      <m:dPr>
                        <m:begChr m:val="["/>
                        <m:endChr m:val="]"/>
                        <m:ctrlPr>
                          <a:rPr lang="en-US" sz="2400" i="1">
                            <a:latin typeface="Cambria Math"/>
                          </a:rPr>
                        </m:ctrlPr>
                      </m:dPr>
                      <m:e>
                        <m:r>
                          <a:rPr lang="en-US" sz="2400" i="1">
                            <a:latin typeface="Cambria Math"/>
                          </a:rPr>
                          <m:t>𝐶</m:t>
                        </m:r>
                      </m:e>
                    </m:d>
                    <m:r>
                      <a:rPr lang="en-US" sz="2400" i="1">
                        <a:latin typeface="Cambria Math"/>
                      </a:rPr>
                      <m:t>∙</m:t>
                    </m:r>
                    <m:sSup>
                      <m:sSupPr>
                        <m:ctrlPr>
                          <a:rPr lang="en-US" sz="2400" i="1">
                            <a:latin typeface="Cambria Math"/>
                          </a:rPr>
                        </m:ctrlPr>
                      </m:sSupPr>
                      <m:e>
                        <m:r>
                          <a:rPr lang="en-US" sz="2400" i="1">
                            <a:latin typeface="Cambria Math"/>
                          </a:rPr>
                          <m:t>10</m:t>
                        </m:r>
                      </m:e>
                      <m:sup>
                        <m:r>
                          <a:rPr lang="en-US" sz="2400" i="1">
                            <a:latin typeface="Cambria Math"/>
                          </a:rPr>
                          <m:t>−6</m:t>
                        </m:r>
                      </m:sup>
                    </m:sSup>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r>
                                    <a:rPr lang="en-US" sz="2400" i="1">
                                      <a:latin typeface="Cambria Math"/>
                                    </a:rPr>
                                    <m:t>𝑦</m:t>
                                  </m:r>
                                  <m:r>
                                    <a:rPr lang="en-US" sz="2400" i="1">
                                      <a:latin typeface="Cambria Math"/>
                                    </a:rPr>
                                    <m:t>11</m:t>
                                  </m:r>
                                </m:e>
                              </m:d>
                            </m:e>
                            <m:e>
                              <m:d>
                                <m:dPr>
                                  <m:begChr m:val="["/>
                                  <m:endChr m:val="]"/>
                                  <m:ctrlPr>
                                    <a:rPr lang="en-US" sz="2400" i="1">
                                      <a:latin typeface="Cambria Math"/>
                                    </a:rPr>
                                  </m:ctrlPr>
                                </m:dPr>
                                <m:e>
                                  <m:r>
                                    <a:rPr lang="en-US" sz="2400" i="1">
                                      <a:latin typeface="Cambria Math"/>
                                    </a:rPr>
                                    <m:t>𝑦</m:t>
                                  </m:r>
                                  <m:r>
                                    <a:rPr lang="en-US" sz="2400" i="1">
                                      <a:latin typeface="Cambria Math"/>
                                    </a:rPr>
                                    <m:t>12</m:t>
                                  </m:r>
                                </m:e>
                              </m:d>
                            </m:e>
                          </m:mr>
                          <m:mr>
                            <m:e>
                              <m:d>
                                <m:dPr>
                                  <m:begChr m:val="["/>
                                  <m:endChr m:val="]"/>
                                  <m:ctrlPr>
                                    <a:rPr lang="en-US" sz="2400" i="1">
                                      <a:latin typeface="Cambria Math"/>
                                    </a:rPr>
                                  </m:ctrlPr>
                                </m:dPr>
                                <m:e>
                                  <m:r>
                                    <a:rPr lang="en-US" sz="2400" i="1">
                                      <a:latin typeface="Cambria Math"/>
                                    </a:rPr>
                                    <m:t>𝑦</m:t>
                                  </m:r>
                                  <m:r>
                                    <a:rPr lang="en-US" sz="2400" i="1">
                                      <a:latin typeface="Cambria Math"/>
                                    </a:rPr>
                                    <m:t>21</m:t>
                                  </m:r>
                                </m:e>
                              </m:d>
                            </m:e>
                            <m:e>
                              <m:d>
                                <m:dPr>
                                  <m:begChr m:val="["/>
                                  <m:endChr m:val="]"/>
                                  <m:ctrlPr>
                                    <a:rPr lang="en-US" sz="2400" i="1">
                                      <a:latin typeface="Cambria Math"/>
                                    </a:rPr>
                                  </m:ctrlPr>
                                </m:dPr>
                                <m:e>
                                  <m:r>
                                    <a:rPr lang="en-US" sz="2400" i="1">
                                      <a:latin typeface="Cambria Math"/>
                                    </a:rPr>
                                    <m:t>𝑦</m:t>
                                  </m:r>
                                  <m:r>
                                    <a:rPr lang="en-US" sz="2400" i="1">
                                      <a:latin typeface="Cambria Math"/>
                                    </a:rPr>
                                    <m:t>22</m:t>
                                  </m:r>
                                </m:e>
                              </m:d>
                            </m:e>
                          </m:mr>
                        </m:m>
                      </m:e>
                    </m:d>
                    <m:r>
                      <a:rPr lang="en-US" sz="2400" i="1">
                        <a:latin typeface="Cambria Math"/>
                      </a:rPr>
                      <m:t>𝑆</m:t>
                    </m:r>
                  </m:oMath>
                </a14:m>
                <a:r>
                  <a:rPr lang="en-US" sz="2400" dirty="0" smtClean="0"/>
                  <a:t>		</a:t>
                </a:r>
                <a:r>
                  <a:rPr lang="en-US" sz="2400" dirty="0" smtClean="0">
                    <a:latin typeface="Times New Roman" pitchFamily="18" charset="0"/>
                    <a:cs typeface="Times New Roman" pitchFamily="18" charset="0"/>
                  </a:rPr>
                  <a:t>(70)</a:t>
                </a:r>
                <a:endParaRPr lang="en-US" sz="24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m:t>
                    </m:r>
                    <m:r>
                      <a:rPr lang="en-US" sz="2400" i="1">
                        <a:latin typeface="Cambria Math"/>
                      </a:rPr>
                      <m:t>𝑓𝑟𝑒𝑞𝑢𝑒𝑛𝑐𝑦</m:t>
                    </m:r>
                  </m:oMath>
                </a14:m>
                <a:endParaRPr lang="en-US" sz="24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253874"/>
              </a:xfrm>
              <a:prstGeom prst="rect">
                <a:avLst/>
              </a:prstGeom>
              <a:blipFill rotWithShape="1">
                <a:blip r:embed="rId3"/>
                <a:stretch>
                  <a:fillRect l="-867" t="-928" r="-1400"/>
                </a:stretch>
              </a:blipFill>
            </p:spPr>
            <p:txBody>
              <a:bodyPr/>
              <a:lstStyle/>
              <a:p>
                <a:r>
                  <a:rPr lang="en-US">
                    <a:noFill/>
                  </a:rPr>
                  <a:t> </a:t>
                </a:r>
              </a:p>
            </p:txBody>
          </p:sp>
        </mc:Fallback>
      </mc:AlternateContent>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smtClean="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8000" dirty="0"/>
              <a:t>Concentric Neutral Cable</a:t>
            </a:r>
          </a:p>
          <a:p>
            <a:pPr lvl="2"/>
            <a:r>
              <a:rPr lang="en-US" sz="8000" dirty="0"/>
              <a:t>  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0" y="566916"/>
            <a:ext cx="8305800" cy="12618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Concentric Neutral Cable</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Figure 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330" y="2074325"/>
            <a:ext cx="8112112" cy="4342034"/>
          </a:xfrm>
          <a:prstGeom prst="rect">
            <a:avLst/>
          </a:prstGeom>
        </p:spPr>
      </p:pic>
      <p:sp>
        <p:nvSpPr>
          <p:cNvPr id="5" name="TextBox 4"/>
          <p:cNvSpPr txBox="1"/>
          <p:nvPr/>
        </p:nvSpPr>
        <p:spPr>
          <a:xfrm>
            <a:off x="6781800" y="6248400"/>
            <a:ext cx="2209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11.0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p:sp>
        <p:nvSpPr>
          <p:cNvPr id="4" name="TextBox 3"/>
          <p:cNvSpPr txBox="1"/>
          <p:nvPr/>
        </p:nvSpPr>
        <p:spPr>
          <a:xfrm>
            <a:off x="0" y="533400"/>
            <a:ext cx="8305800" cy="1908215"/>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381000" y="2743200"/>
                <a:ext cx="8915400" cy="3877985"/>
              </a:xfrm>
              <a:prstGeom prst="rect">
                <a:avLst/>
              </a:prstGeom>
            </p:spPr>
            <p:txBody>
              <a:bodyPr wrap="square">
                <a:spAutoFit/>
              </a:bodyPr>
              <a:lstStyle/>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𝑜𝑑</m:t>
                        </m:r>
                      </m:sub>
                    </m:sSub>
                    <m:r>
                      <a:rPr lang="en-US" sz="2200" i="1">
                        <a:latin typeface="Cambria Math"/>
                      </a:rPr>
                      <m:t>=</m:t>
                    </m:r>
                  </m:oMath>
                </a14:m>
                <a:r>
                  <a:rPr lang="en-US" sz="22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200" i="1">
                        <a:latin typeface="Cambria Math"/>
                      </a:rPr>
                      <m:t>𝐺𝑀</m:t>
                    </m:r>
                    <m:sSub>
                      <m:sSubPr>
                        <m:ctrlPr>
                          <a:rPr lang="en-US" sz="2200" i="1">
                            <a:latin typeface="Cambria Math"/>
                          </a:rPr>
                        </m:ctrlPr>
                      </m:sSubPr>
                      <m:e>
                        <m:r>
                          <a:rPr lang="en-US" sz="2200" i="1">
                            <a:latin typeface="Cambria Math"/>
                          </a:rPr>
                          <m:t>𝑅</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𝐺𝑀𝑅</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𝑟</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𝑟</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200" i="1">
                        <a:latin typeface="Cambria Math"/>
                      </a:rPr>
                      <m:t>𝑘</m:t>
                    </m:r>
                    <m:r>
                      <a:rPr lang="en-US" sz="2200" i="1">
                        <a:latin typeface="Cambria Math"/>
                      </a:rPr>
                      <m:t>=</m:t>
                    </m:r>
                  </m:oMath>
                </a14:m>
                <a:r>
                  <a:rPr lang="en-US" sz="22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381000" y="2743200"/>
                <a:ext cx="8915400" cy="3877985"/>
              </a:xfrm>
              <a:prstGeom prst="rect">
                <a:avLst/>
              </a:prstGeom>
              <a:blipFill rotWithShape="1">
                <a:blip r:embed="rId3"/>
                <a:stretch>
                  <a:fillRect l="-137" t="-943" b="-2201"/>
                </a:stretch>
              </a:blipFill>
            </p:spPr>
            <p:txBody>
              <a:bodyPr/>
              <a:lstStyle/>
              <a:p>
                <a:r>
                  <a:rPr lang="en-US">
                    <a:noFill/>
                  </a:rPr>
                  <a:t> </a:t>
                </a:r>
              </a:p>
            </p:txBody>
          </p:sp>
        </mc:Fallback>
      </mc:AlternateContent>
    </p:spTree>
    <p:extLst>
      <p:ext uri="{BB962C8B-B14F-4D97-AF65-F5344CB8AC3E}">
        <p14:creationId xmlns:p14="http://schemas.microsoft.com/office/powerpoint/2010/main" val="23372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0" y="0"/>
                <a:ext cx="9144000" cy="6678751"/>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000" dirty="0" smtClean="0"/>
              </a:p>
              <a:p>
                <a:pPr lvl="1"/>
                <a:r>
                  <a:rPr lang="en-US" sz="2400" dirty="0" smtClean="0">
                    <a:latin typeface="Times New Roman" pitchFamily="18" charset="0"/>
                    <a:cs typeface="Times New Roman" pitchFamily="18" charset="0"/>
                  </a:rPr>
                  <a:t>	</a:t>
                </a:r>
                <a:endParaRPr lang="en-US" sz="2000" dirty="0" smtClean="0"/>
              </a:p>
              <a:p>
                <a:pPr marL="342900" indent="-342900" algn="just">
                  <a:buFont typeface="Arial" pitchFamily="34" charset="0"/>
                  <a:buChar char="•"/>
                </a:pPr>
                <a:endParaRPr lang="en-US" sz="2000" dirty="0" smtClean="0"/>
              </a:p>
              <a:p>
                <a:pPr marL="342900" indent="-342900" algn="just">
                  <a:buFont typeface="Arial" pitchFamily="34" charset="0"/>
                  <a:buChar char="•"/>
                </a:pPr>
                <a:endParaRPr lang="en-US" sz="2000" dirty="0" smtClean="0"/>
              </a:p>
              <a:p>
                <a:pPr marL="342900" indent="-342900" algn="ctr"/>
                <a:endParaRPr lang="en-US" sz="360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0" y="0"/>
                <a:ext cx="9144000" cy="6678751"/>
              </a:xfrm>
              <a:prstGeom prst="rect">
                <a:avLst/>
              </a:prstGeom>
              <a:blipFill rotWithShape="1">
                <a:blip r:embed="rId3"/>
                <a:stretch>
                  <a:fillRect l="-867" t="-1277" r="-1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0" y="3919330"/>
                <a:ext cx="9144000" cy="1643270"/>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𝑖𝑖</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𝑖𝑖</m:t>
                            </m:r>
                          </m:sub>
                        </m:sSub>
                      </m:num>
                      <m:den>
                        <m:sSub>
                          <m:sSubPr>
                            <m:ctrlPr>
                              <a:rPr lang="en-US" sz="2400" i="1">
                                <a:latin typeface="Cambria Math"/>
                              </a:rPr>
                            </m:ctrlPr>
                          </m:sSubPr>
                          <m:e>
                            <m:r>
                              <a:rPr lang="en-US" sz="2400" i="1">
                                <a:latin typeface="Cambria Math"/>
                              </a:rPr>
                              <m:t>𝐼</m:t>
                            </m:r>
                          </m:e>
                          <m:sub>
                            <m:r>
                              <a:rPr lang="en-US" sz="2400" i="1">
                                <a:latin typeface="Cambria Math"/>
                              </a:rPr>
                              <m:t>𝑖</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𝑖𝑛</m:t>
                            </m:r>
                          </m:sub>
                        </m:sSub>
                      </m:num>
                      <m:den>
                        <m:sSub>
                          <m:sSubPr>
                            <m:ctrlPr>
                              <a:rPr lang="en-US" sz="2400" i="1">
                                <a:latin typeface="Cambria Math"/>
                              </a:rPr>
                            </m:ctrlPr>
                          </m:sSubPr>
                          <m:e>
                            <m:r>
                              <a:rPr lang="en-US" sz="2400" i="1">
                                <a:latin typeface="Cambria Math"/>
                              </a:rPr>
                              <m:t>𝐼</m:t>
                            </m:r>
                          </m:e>
                          <m:sub>
                            <m:r>
                              <a:rPr lang="en-US" sz="2400" i="1">
                                <a:latin typeface="Cambria Math"/>
                              </a:rPr>
                              <m:t>𝑛</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(4)</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3919330"/>
                <a:ext cx="9144000" cy="1643270"/>
              </a:xfrm>
              <a:prstGeom prst="rect">
                <a:avLst/>
              </a:prstGeom>
              <a:blipFill rotWithShape="1">
                <a:blip r:embed="rId4"/>
                <a:stretch>
                  <a:fillRect l="-1000"/>
                </a:stretch>
              </a:blipFill>
            </p:spPr>
            <p:txBody>
              <a:bodyPr/>
              <a:lstStyle/>
              <a:p>
                <a:r>
                  <a:rPr lang="en-US">
                    <a:noFill/>
                  </a:rPr>
                  <a:t> </a:t>
                </a:r>
              </a:p>
            </p:txBody>
          </p:sp>
        </mc:Fallback>
      </mc:AlternateContent>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4" name="TextBox 3"/>
              <p:cNvSpPr txBox="1"/>
              <p:nvPr/>
            </p:nvSpPr>
            <p:spPr>
              <a:xfrm>
                <a:off x="0" y="762000"/>
                <a:ext cx="8991600" cy="667105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𝐺𝑀𝑅</m:t>
                        </m:r>
                      </m:e>
                      <m:sub>
                        <m:r>
                          <a:rPr lang="en-US" sz="2400" i="1">
                            <a:latin typeface="Cambria Math"/>
                          </a:rPr>
                          <m:t>𝑐𝑛</m:t>
                        </m:r>
                      </m:sub>
                    </m:sSub>
                    <m:r>
                      <a:rPr lang="en-US" sz="2400" i="1">
                        <a:latin typeface="Cambria Math"/>
                      </a:rPr>
                      <m:t>=</m:t>
                    </m:r>
                    <m:rad>
                      <m:radPr>
                        <m:ctrlPr>
                          <a:rPr lang="en-US" sz="2400" i="1">
                            <a:latin typeface="Cambria Math"/>
                          </a:rPr>
                        </m:ctrlPr>
                      </m:radPr>
                      <m:deg>
                        <m:r>
                          <a:rPr lang="en-US" sz="2400" i="1">
                            <a:latin typeface="Cambria Math"/>
                          </a:rPr>
                          <m:t>𝑘</m:t>
                        </m:r>
                      </m:deg>
                      <m:e>
                        <m:sSub>
                          <m:sSubPr>
                            <m:ctrlPr>
                              <a:rPr lang="en-US" sz="2400" i="1">
                                <a:latin typeface="Cambria Math"/>
                              </a:rPr>
                            </m:ctrlPr>
                          </m:sSubPr>
                          <m:e>
                            <m:r>
                              <a:rPr lang="en-US" sz="2400" i="1">
                                <a:latin typeface="Cambria Math"/>
                              </a:rPr>
                              <m:t>𝐺𝑀𝑅</m:t>
                            </m:r>
                          </m:e>
                          <m:sub>
                            <m:r>
                              <a:rPr lang="en-US" sz="2400" i="1">
                                <a:latin typeface="Cambria Math"/>
                              </a:rPr>
                              <m:t>𝑠</m:t>
                            </m:r>
                          </m:sub>
                        </m:sSub>
                        <m:r>
                          <a:rPr lang="en-US" sz="2400" i="1">
                            <a:latin typeface="Cambria Math"/>
                          </a:rPr>
                          <m:t>∙</m:t>
                        </m:r>
                        <m:r>
                          <a:rPr lang="en-US" sz="2400" i="1">
                            <a:latin typeface="Cambria Math"/>
                          </a:rPr>
                          <m:t>𝑘</m:t>
                        </m:r>
                        <m:r>
                          <a:rPr lang="en-US" sz="2400" i="1">
                            <a:latin typeface="Cambria Math"/>
                          </a:rPr>
                          <m:t>∙</m:t>
                        </m:r>
                        <m:sSup>
                          <m:sSupPr>
                            <m:ctrlPr>
                              <a:rPr lang="en-US" sz="2400" i="1">
                                <a:latin typeface="Cambria Math"/>
                              </a:rPr>
                            </m:ctrlPr>
                          </m:sSupPr>
                          <m:e>
                            <m:r>
                              <a:rPr lang="en-US" sz="2400" i="1">
                                <a:latin typeface="Cambria Math"/>
                              </a:rPr>
                              <m:t>𝑅</m:t>
                            </m:r>
                          </m:e>
                          <m:sup>
                            <m:r>
                              <a:rPr lang="en-US" sz="2400" i="1">
                                <a:latin typeface="Cambria Math"/>
                              </a:rPr>
                              <m:t>𝑘</m:t>
                            </m:r>
                            <m:r>
                              <a:rPr lang="en-US" sz="2400" i="1">
                                <a:latin typeface="Cambria Math"/>
                              </a:rPr>
                              <m:t>−1</m:t>
                            </m:r>
                          </m:sup>
                        </m:sSup>
                      </m:e>
                    </m:rad>
                  </m:oMath>
                </a14:m>
                <a:r>
                  <a:rPr lang="en-US" sz="2400" dirty="0"/>
                  <a:t>  </a:t>
                </a:r>
                <a:r>
                  <a:rPr lang="en-US" sz="2400" dirty="0" smtClean="0">
                    <a:latin typeface="Times New Roman" pitchFamily="18" charset="0"/>
                    <a:cs typeface="Times New Roman" pitchFamily="18" charset="0"/>
                  </a:rPr>
                  <a:t>ft			(71)</a:t>
                </a:r>
                <a:endParaRPr lang="en-US" sz="24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smtClean="0">
                    <a:latin typeface="Times New Roman" pitchFamily="18" charset="0"/>
                    <a:cs typeface="Times New Roman" pitchFamily="18" charset="0"/>
                  </a:rPr>
                  <a:t>	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400" i="1">
                        <a:latin typeface="Cambria Math"/>
                      </a:rPr>
                      <m:t>𝑅</m:t>
                    </m:r>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m:t>
                            </m:r>
                          </m:e>
                          <m:sub>
                            <m:r>
                              <a:rPr lang="en-US" sz="2400" i="1">
                                <a:latin typeface="Cambria Math"/>
                              </a:rPr>
                              <m:t>𝑜𝑑</m:t>
                            </m:r>
                          </m:sub>
                        </m:sSub>
                        <m:r>
                          <a:rPr lang="en-US" sz="2400" i="1">
                            <a:latin typeface="Cambria Math"/>
                          </a:rPr>
                          <m:t>−</m:t>
                        </m:r>
                        <m:sSub>
                          <m:sSubPr>
                            <m:ctrlPr>
                              <a:rPr lang="en-US" sz="2400" i="1">
                                <a:latin typeface="Cambria Math"/>
                              </a:rPr>
                            </m:ctrlPr>
                          </m:sSubPr>
                          <m:e>
                            <m:r>
                              <a:rPr lang="en-US" sz="2400" i="1">
                                <a:latin typeface="Cambria Math"/>
                              </a:rPr>
                              <m:t>𝑑</m:t>
                            </m:r>
                          </m:e>
                          <m:sub>
                            <m:r>
                              <a:rPr lang="en-US" sz="2400" i="1">
                                <a:latin typeface="Cambria Math"/>
                              </a:rPr>
                              <m:t>𝑠</m:t>
                            </m:r>
                          </m:sub>
                        </m:sSub>
                      </m:num>
                      <m:den>
                        <m:r>
                          <a:rPr lang="en-US" sz="2400" i="1">
                            <a:latin typeface="Cambria Math"/>
                          </a:rPr>
                          <m:t>24</m:t>
                        </m:r>
                      </m:den>
                    </m:f>
                  </m:oMath>
                </a14:m>
                <a:r>
                  <a:rPr lang="en-US" sz="2400" dirty="0"/>
                  <a:t>  </a:t>
                </a:r>
                <a:r>
                  <a:rPr lang="en-US" sz="2400" dirty="0" smtClean="0">
                    <a:latin typeface="Times New Roman" pitchFamily="18" charset="0"/>
                    <a:cs typeface="Times New Roman" pitchFamily="18" charset="0"/>
                  </a:rPr>
                  <a:t>ft						(72)</a:t>
                </a:r>
                <a:endParaRPr lang="en-US" sz="2400" dirty="0">
                  <a:latin typeface="Times New Roman" pitchFamily="18" charset="0"/>
                  <a:cs typeface="Times New Roman" pitchFamily="18" charset="0"/>
                </a:endParaRPr>
              </a:p>
              <a:p>
                <a:pPr marL="457200" lvl="4"/>
                <a:endParaRPr lang="en-US" dirty="0" smtClean="0"/>
              </a:p>
              <a:p>
                <a:pPr marL="457200" lvl="4"/>
                <a:endParaRPr lang="en-US" dirty="0" smtClean="0"/>
              </a:p>
              <a:p>
                <a:pPr marL="457200" lvl="4"/>
                <a:endParaRPr lang="en-US" dirty="0" smtClean="0"/>
              </a:p>
              <a:p>
                <a:pPr marL="457200" lvl="4"/>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0" y="762000"/>
                <a:ext cx="8991600" cy="6671057"/>
              </a:xfrm>
              <a:prstGeom prst="rect">
                <a:avLst/>
              </a:prstGeom>
              <a:blipFill rotWithShape="1">
                <a:blip r:embed="rId3"/>
                <a:stretch>
                  <a:fillRect l="-881" t="-1005" r="-746"/>
                </a:stretch>
              </a:blipFill>
            </p:spPr>
            <p:txBody>
              <a:bodyPr/>
              <a:lstStyle/>
              <a:p>
                <a:r>
                  <a:rPr lang="en-US">
                    <a:noFill/>
                  </a:rPr>
                  <a:t> </a:t>
                </a:r>
              </a:p>
            </p:txBody>
          </p:sp>
        </mc:Fallback>
      </mc:AlternateContent>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6932" y="990600"/>
                <a:ext cx="9127067" cy="2423164"/>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𝑟</m:t>
                        </m:r>
                      </m:e>
                      <m:sub>
                        <m:r>
                          <a:rPr lang="en-US" sz="2400" i="1">
                            <a:latin typeface="Cambria Math"/>
                          </a:rPr>
                          <m:t>𝑐𝑛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𝑟</m:t>
                            </m:r>
                          </m:e>
                          <m:sub>
                            <m:r>
                              <a:rPr lang="en-US" sz="2400" i="1">
                                <a:latin typeface="Cambria Math"/>
                              </a:rPr>
                              <m:t>𝑠</m:t>
                            </m:r>
                          </m:sub>
                        </m:sSub>
                      </m:num>
                      <m:den>
                        <m:r>
                          <a:rPr lang="en-US" sz="2400" i="1">
                            <a:latin typeface="Cambria Math"/>
                          </a:rPr>
                          <m:t>𝑘</m:t>
                        </m:r>
                      </m:den>
                    </m:f>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(73)</a:t>
                </a:r>
                <a:endParaRPr lang="en-US" sz="24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6932" y="990600"/>
                <a:ext cx="9127067" cy="2423164"/>
              </a:xfrm>
              <a:prstGeom prst="rect">
                <a:avLst/>
              </a:prstGeom>
              <a:blipFill rotWithShape="1">
                <a:blip r:embed="rId3"/>
                <a:stretch>
                  <a:fillRect l="-935"/>
                </a:stretch>
              </a:blipFill>
            </p:spPr>
            <p:txBody>
              <a:bodyPr/>
              <a:lstStyle/>
              <a:p>
                <a:r>
                  <a:rPr lang="en-US">
                    <a:noFill/>
                  </a:rPr>
                  <a:t> </a:t>
                </a:r>
              </a:p>
            </p:txBody>
          </p:sp>
        </mc:Fallback>
      </mc:AlternateContent>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p:sp>
        <p:nvSpPr>
          <p:cNvPr id="4" name="TextBox 3"/>
          <p:cNvSpPr txBox="1"/>
          <p:nvPr/>
        </p:nvSpPr>
        <p:spPr>
          <a:xfrm>
            <a:off x="0" y="762000"/>
            <a:ext cx="8305800" cy="95410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Distances </a:t>
            </a:r>
          </a:p>
          <a:p>
            <a:pPr marL="0" lvl="3"/>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0" y="3256503"/>
                <a:ext cx="9144000" cy="3220497"/>
              </a:xfrm>
              <a:prstGeom prst="rect">
                <a:avLst/>
              </a:prstGeom>
            </p:spPr>
            <p:txBody>
              <a:bodyPr wrap="square">
                <a:spAutoFit/>
              </a:bodyPr>
              <a:lstStyle/>
              <a:p>
                <a:r>
                  <a:rPr lang="en-US" sz="2400" i="1"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
                      <a:rPr lang="en-US" sz="2400" i="1">
                        <a:latin typeface="Cambria Math"/>
                      </a:rPr>
                      <m:t>𝑅</m:t>
                    </m:r>
                  </m:oMath>
                </a14:m>
                <a:endParaRPr lang="en-US" sz="2400" dirty="0" smtClean="0"/>
              </a:p>
              <a:p>
                <a:endParaRPr lang="en-US" sz="2400" dirty="0"/>
              </a:p>
              <a:p>
                <a:r>
                  <a:rPr lang="en-US" sz="2400" i="1" dirty="0">
                    <a:latin typeface="Times New Roman" pitchFamily="18" charset="0"/>
                    <a:cs typeface="Times New Roman" pitchFamily="18" charset="0"/>
                  </a:rPr>
                  <a:t>CN to adjacent CN</a:t>
                </a:r>
                <a:r>
                  <a:rPr lang="en-US" sz="2400" i="1" dirty="0" smtClean="0">
                    <a:latin typeface="Times New Roman" pitchFamily="18" charset="0"/>
                    <a:cs typeface="Times New Roman" pitchFamily="18" charset="0"/>
                  </a:rPr>
                  <a:t>:</a:t>
                </a:r>
                <a:r>
                  <a:rPr lang="en-US" sz="2400" dirty="0" smtClean="0"/>
                  <a:t>	 </a:t>
                </a:r>
              </a:p>
              <a:p>
                <a:pPr algn="just"/>
                <a:r>
                  <a:rPr lang="en-US" sz="2400" dirty="0" smtClean="0"/>
                  <a:t>			</a:t>
                </a:r>
                <a14:m>
                  <m:oMath xmlns:m="http://schemas.openxmlformats.org/officeDocument/2006/math">
                    <m:sSub>
                      <m:sSubPr>
                        <m:ctrlPr>
                          <a:rPr lang="en-US" sz="2400" i="1" smtClean="0">
                            <a:latin typeface="Cambria Math"/>
                          </a:rPr>
                        </m:ctrlPr>
                      </m:sSubPr>
                      <m:e>
                        <m:r>
                          <a:rPr lang="en-US" sz="2400" i="1" smtClean="0">
                            <a:latin typeface="Cambria Math"/>
                          </a:rPr>
                          <m:t> </m:t>
                        </m:r>
                        <m:r>
                          <a:rPr lang="en-US" sz="2400" i="1">
                            <a:latin typeface="Cambria Math"/>
                          </a:rPr>
                          <m:t>𝐷</m:t>
                        </m:r>
                      </m:e>
                      <m:sub>
                        <m:r>
                          <a:rPr lang="en-US" sz="2400" i="1">
                            <a:latin typeface="Cambria Math"/>
                          </a:rPr>
                          <m:t>𝑖𝑗</m:t>
                        </m:r>
                      </m:sub>
                    </m:sSub>
                    <m:r>
                      <a:rPr lang="en-US" sz="2400" b="0" i="1" smtClean="0">
                        <a:latin typeface="Cambria Math"/>
                      </a:rPr>
                      <m:t> = </m:t>
                    </m:r>
                  </m:oMath>
                </a14:m>
                <a:r>
                  <a:rPr lang="en-US" sz="2400" dirty="0" smtClean="0">
                    <a:latin typeface="Times New Roman" pitchFamily="18" charset="0"/>
                    <a:cs typeface="Times New Roman" pitchFamily="18" charset="0"/>
                  </a:rPr>
                  <a:t>Center-to-Center of phase conductors</a:t>
                </a:r>
              </a:p>
              <a:p>
                <a:endParaRPr lang="en-US" sz="2400" dirty="0"/>
              </a:p>
              <a:p>
                <a:r>
                  <a:rPr lang="en-US" sz="2400" i="1"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ad>
                      <m:radPr>
                        <m:ctrlPr>
                          <a:rPr lang="en-US" sz="2400" i="1">
                            <a:latin typeface="Cambria Math"/>
                          </a:rPr>
                        </m:ctrlPr>
                      </m:radPr>
                      <m:deg>
                        <m:r>
                          <a:rPr lang="en-US" sz="2400" i="1">
                            <a:latin typeface="Cambria Math"/>
                          </a:rPr>
                          <m:t>𝑘</m:t>
                        </m:r>
                      </m:deg>
                      <m:e>
                        <m:sSubSup>
                          <m:sSubSupPr>
                            <m:ctrlPr>
                              <a:rPr lang="en-US" sz="2400" i="1">
                                <a:latin typeface="Cambria Math"/>
                              </a:rPr>
                            </m:ctrlPr>
                          </m:sSubSupPr>
                          <m:e>
                            <m:r>
                              <a:rPr lang="en-US" sz="2400" i="1">
                                <a:latin typeface="Cambria Math"/>
                              </a:rPr>
                              <m:t>𝐷</m:t>
                            </m:r>
                          </m:e>
                          <m:sub>
                            <m:r>
                              <a:rPr lang="en-US" sz="2400" i="1">
                                <a:latin typeface="Cambria Math"/>
                              </a:rPr>
                              <m:t>𝑛𝑚</m:t>
                            </m:r>
                          </m:sub>
                          <m:sup>
                            <m:r>
                              <a:rPr lang="en-US" sz="2400" i="1">
                                <a:latin typeface="Cambria Math"/>
                              </a:rPr>
                              <m:t>𝑘</m:t>
                            </m:r>
                          </m:sup>
                        </m:sSubSup>
                        <m:r>
                          <a:rPr lang="en-US" sz="2400" i="1">
                            <a:latin typeface="Cambria Math"/>
                          </a:rPr>
                          <m:t>−</m:t>
                        </m:r>
                        <m:sSup>
                          <m:sSupPr>
                            <m:ctrlPr>
                              <a:rPr lang="en-US" sz="2400" i="1">
                                <a:latin typeface="Cambria Math"/>
                              </a:rPr>
                            </m:ctrlPr>
                          </m:sSupPr>
                          <m:e>
                            <m:r>
                              <a:rPr lang="en-US" sz="2400" i="1">
                                <a:latin typeface="Cambria Math"/>
                              </a:rPr>
                              <m:t>𝑅</m:t>
                            </m:r>
                          </m:e>
                          <m:sup>
                            <m:r>
                              <a:rPr lang="en-US" sz="2400" i="1">
                                <a:latin typeface="Cambria Math"/>
                              </a:rPr>
                              <m:t>𝑘</m:t>
                            </m:r>
                          </m:sup>
                        </m:sSup>
                      </m:e>
                    </m:rad>
                  </m:oMath>
                </a14:m>
                <a:r>
                  <a:rPr lang="en-US" sz="2400" dirty="0" smtClean="0"/>
                  <a:t>			</a:t>
                </a:r>
                <a:r>
                  <a:rPr lang="en-US" sz="2400" dirty="0" smtClean="0">
                    <a:latin typeface="Times New Roman" pitchFamily="18" charset="0"/>
                    <a:cs typeface="Times New Roman" pitchFamily="18" charset="0"/>
                  </a:rPr>
                  <a:t>(74)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56503"/>
                <a:ext cx="9144000" cy="3220497"/>
              </a:xfrm>
              <a:prstGeom prst="rect">
                <a:avLst/>
              </a:prstGeom>
              <a:blipFill rotWithShape="1">
                <a:blip r:embed="rId4"/>
                <a:stretch>
                  <a:fillRect l="-1000" t="-1701" b="-2268"/>
                </a:stretch>
              </a:blipFill>
            </p:spPr>
            <p:txBody>
              <a:bodyPr/>
              <a:lstStyle/>
              <a:p>
                <a:r>
                  <a:rPr lang="en-US">
                    <a:noFill/>
                  </a:rPr>
                  <a:t> </a:t>
                </a:r>
              </a:p>
            </p:txBody>
          </p:sp>
        </mc:Fallback>
      </mc:AlternateContent>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impedance</a:t>
            </a:r>
          </a:p>
          <a:p>
            <a:pPr lvl="2"/>
            <a:r>
              <a:rPr lang="en-US" sz="8000" dirty="0"/>
              <a:t>  Shunt Admittance</a:t>
            </a:r>
          </a:p>
          <a:p>
            <a:endParaRPr lang="en-US" dirty="0"/>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179" y="584775"/>
            <a:ext cx="9144000" cy="421653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Tape Shielded Cables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179" y="584775"/>
            <a:ext cx="9144000" cy="52322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Tape Shielded Cables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200" y="1676400"/>
            <a:ext cx="7433388" cy="4191000"/>
          </a:xfrm>
          <a:prstGeom prst="rect">
            <a:avLst/>
          </a:prstGeom>
        </p:spPr>
      </p:pic>
      <p:sp>
        <p:nvSpPr>
          <p:cNvPr id="5" name="TextBox 4"/>
          <p:cNvSpPr txBox="1"/>
          <p:nvPr/>
        </p:nvSpPr>
        <p:spPr>
          <a:xfrm>
            <a:off x="6324600" y="6019800"/>
            <a:ext cx="2971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12.0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0" y="685800"/>
            <a:ext cx="9144000" cy="120032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0" y="3733800"/>
            <a:ext cx="9144000" cy="2616101"/>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self </a:t>
            </a:r>
            <a:r>
              <a:rPr lang="en-US" sz="2400" dirty="0">
                <a:latin typeface="Times New Roman" pitchFamily="18" charset="0"/>
                <a:cs typeface="Times New Roman" pitchFamily="18" charset="0"/>
              </a:rPr>
              <a:t>impedances of the phase conductor and the tape </a:t>
            </a:r>
            <a:r>
              <a:rPr lang="en-US" sz="2400" dirty="0" smtClean="0">
                <a:latin typeface="Times New Roman" pitchFamily="18" charset="0"/>
                <a:cs typeface="Times New Roman" pitchFamily="18" charset="0"/>
              </a:rPr>
              <a:t>shield</a:t>
            </a:r>
          </a:p>
          <a:p>
            <a:pPr marL="800100" lvl="1" indent="-342900">
              <a:buFont typeface="Wingdings" pitchFamily="2" charset="2"/>
              <a:buChar char="Ø"/>
            </a:pPr>
            <a:r>
              <a:rPr lang="en-US" sz="2400" dirty="0" smtClean="0">
                <a:latin typeface="Times New Roman" pitchFamily="18" charset="0"/>
                <a:cs typeface="Times New Roman" pitchFamily="18" charset="0"/>
              </a:rPr>
              <a:t> mutual </a:t>
            </a:r>
            <a:r>
              <a:rPr lang="en-US" sz="2400" dirty="0">
                <a:latin typeface="Times New Roman" pitchFamily="18" charset="0"/>
                <a:cs typeface="Times New Roman" pitchFamily="18" charset="0"/>
              </a:rPr>
              <a:t>impedance between the phase conductor and the tape </a:t>
            </a:r>
            <a:r>
              <a:rPr lang="en-US" sz="2400" dirty="0" smtClean="0">
                <a:latin typeface="Times New Roman" pitchFamily="18" charset="0"/>
                <a:cs typeface="Times New Roman" pitchFamily="18" charset="0"/>
              </a:rPr>
              <a:t>shield. </a:t>
            </a:r>
            <a:endParaRPr lang="en-US" sz="24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this 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889000" y="2057400"/>
                <a:ext cx="6502400" cy="156966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𝑐</m:t>
                        </m:r>
                      </m:sub>
                    </m:sSub>
                    <m:r>
                      <a:rPr lang="en-US" sz="2400" i="1">
                        <a:latin typeface="Cambria Math"/>
                      </a:rPr>
                      <m:t>= </m:t>
                    </m:r>
                  </m:oMath>
                </a14:m>
                <a:r>
                  <a:rPr lang="en-US" sz="2400" dirty="0">
                    <a:latin typeface="Times New Roman" pitchFamily="18" charset="0"/>
                    <a:cs typeface="Times New Roman" pitchFamily="18" charset="0"/>
                  </a:rPr>
                  <a:t> diameter of phase conductor (inches)</a:t>
                </a:r>
              </a:p>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𝑜𝑑</m:t>
                        </m:r>
                      </m:sub>
                    </m:sSub>
                    <m:r>
                      <a:rPr lang="en-US" sz="2400" i="1">
                        <a:latin typeface="Cambria Math"/>
                      </a:rPr>
                      <m:t>= </m:t>
                    </m:r>
                  </m:oMath>
                </a14:m>
                <a:r>
                  <a:rPr lang="en-US" sz="2400" dirty="0">
                    <a:latin typeface="Times New Roman" pitchFamily="18" charset="0"/>
                    <a:cs typeface="Times New Roman" pitchFamily="18" charset="0"/>
                  </a:rPr>
                  <a:t> outside diameter over jacket (inches)</a:t>
                </a:r>
              </a:p>
              <a:p>
                <a14:m>
                  <m:oMath xmlns:m="http://schemas.openxmlformats.org/officeDocument/2006/math">
                    <m:r>
                      <a:rPr lang="en-US" sz="2400" i="1">
                        <a:latin typeface="Cambria Math"/>
                      </a:rPr>
                      <m:t>𝑇</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thickness </a:t>
                </a:r>
                <a:r>
                  <a:rPr lang="en-US" sz="2400" dirty="0">
                    <a:latin typeface="Times New Roman" pitchFamily="18" charset="0"/>
                    <a:cs typeface="Times New Roman" pitchFamily="18" charset="0"/>
                  </a:rPr>
                  <a:t>of </a:t>
                </a:r>
                <a:r>
                  <a:rPr lang="en-US" sz="2400" dirty="0" smtClean="0">
                    <a:latin typeface="Times New Roman" pitchFamily="18" charset="0"/>
                    <a:cs typeface="Times New Roman" pitchFamily="18" charset="0"/>
                  </a:rPr>
                  <a:t>copper </a:t>
                </a:r>
                <a:r>
                  <a:rPr lang="en-US" sz="2400" dirty="0">
                    <a:latin typeface="Times New Roman" pitchFamily="18" charset="0"/>
                    <a:cs typeface="Times New Roman" pitchFamily="18" charset="0"/>
                  </a:rPr>
                  <a:t>tape shield </a:t>
                </a:r>
                <a:r>
                  <a:rPr lang="en-US" sz="2400" dirty="0" smtClean="0">
                    <a:latin typeface="Times New Roman" pitchFamily="18" charset="0"/>
                    <a:cs typeface="Times New Roman" pitchFamily="18" charset="0"/>
                  </a:rPr>
                  <a:t> (millimeters)</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89000" y="2057400"/>
                <a:ext cx="6502400" cy="1569660"/>
              </a:xfrm>
              <a:prstGeom prst="rect">
                <a:avLst/>
              </a:prstGeom>
              <a:blipFill rotWithShape="1">
                <a:blip r:embed="rId3"/>
                <a:stretch>
                  <a:fillRect l="-281" t="-3113" b="-7782"/>
                </a:stretch>
              </a:blipFill>
            </p:spPr>
            <p:txBody>
              <a:bodyPr/>
              <a:lstStyle/>
              <a:p>
                <a:r>
                  <a:rPr lang="en-US">
                    <a:noFill/>
                  </a:rPr>
                  <a:t> </a:t>
                </a:r>
              </a:p>
            </p:txBody>
          </p:sp>
        </mc:Fallback>
      </mc:AlternateContent>
    </p:spTree>
    <p:extLst>
      <p:ext uri="{BB962C8B-B14F-4D97-AF65-F5344CB8AC3E}">
        <p14:creationId xmlns:p14="http://schemas.microsoft.com/office/powerpoint/2010/main" val="16360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0" y="685800"/>
                <a:ext cx="9144000" cy="615860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1" indent="-342900" algn="just">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𝑟</m:t>
                        </m:r>
                      </m:e>
                      <m:sub>
                        <m:r>
                          <a:rPr lang="en-US" sz="2400" i="1">
                            <a:latin typeface="Cambria Math"/>
                          </a:rPr>
                          <m:t>𝑠h𝑖𝑒𝑙𝑑</m:t>
                        </m:r>
                      </m:sub>
                    </m:sSub>
                    <m:r>
                      <a:rPr lang="en-US" sz="2400" i="1">
                        <a:latin typeface="Cambria Math"/>
                      </a:rPr>
                      <m:t>=7.9385×</m:t>
                    </m:r>
                    <m:sSup>
                      <m:sSupPr>
                        <m:ctrlPr>
                          <a:rPr lang="en-US" sz="2400" i="1">
                            <a:latin typeface="Cambria Math"/>
                          </a:rPr>
                        </m:ctrlPr>
                      </m:sSupPr>
                      <m:e>
                        <m:r>
                          <a:rPr lang="en-US" sz="2400" i="1">
                            <a:latin typeface="Cambria Math"/>
                          </a:rPr>
                          <m:t>10</m:t>
                        </m:r>
                      </m:e>
                      <m:sup>
                        <m:r>
                          <a:rPr lang="en-US" sz="2400" i="1">
                            <a:latin typeface="Cambria Math"/>
                          </a:rPr>
                          <m:t>8</m:t>
                        </m:r>
                      </m:sup>
                    </m:sSup>
                    <m:r>
                      <a:rPr lang="en-US" sz="2400" i="1">
                        <a:latin typeface="Cambria Math"/>
                      </a:rPr>
                      <m:t>∙</m:t>
                    </m:r>
                    <m:f>
                      <m:fPr>
                        <m:ctrlPr>
                          <a:rPr lang="en-US" sz="2400" i="1">
                            <a:latin typeface="Cambria Math"/>
                          </a:rPr>
                        </m:ctrlPr>
                      </m:fPr>
                      <m:num>
                        <m:r>
                          <a:rPr lang="en-US" sz="2400" i="1">
                            <a:latin typeface="Cambria Math"/>
                          </a:rPr>
                          <m:t>𝜌</m:t>
                        </m:r>
                      </m:num>
                      <m:den>
                        <m:sSub>
                          <m:sSubPr>
                            <m:ctrlPr>
                              <a:rPr lang="en-US" sz="2400" i="1">
                                <a:latin typeface="Cambria Math"/>
                              </a:rPr>
                            </m:ctrlPr>
                          </m:sSubPr>
                          <m:e>
                            <m:r>
                              <a:rPr lang="en-US" sz="2400" i="1">
                                <a:latin typeface="Cambria Math"/>
                              </a:rPr>
                              <m:t>𝑑</m:t>
                            </m:r>
                          </m:e>
                          <m:sub>
                            <m:r>
                              <a:rPr lang="en-US" sz="2400" i="1">
                                <a:latin typeface="Cambria Math"/>
                              </a:rPr>
                              <m:t>𝑠</m:t>
                            </m:r>
                          </m:sub>
                        </m:sSub>
                        <m:r>
                          <a:rPr lang="en-US" sz="2400" i="1">
                            <a:latin typeface="Cambria Math"/>
                          </a:rPr>
                          <m:t>∙</m:t>
                        </m:r>
                        <m:r>
                          <a:rPr lang="en-US" sz="2400" i="1">
                            <a:latin typeface="Cambria Math"/>
                          </a:rPr>
                          <m:t>𝑇</m:t>
                        </m:r>
                      </m:den>
                    </m:f>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(75)</a:t>
                </a:r>
                <a:endParaRPr lang="en-US" sz="24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400" dirty="0" smtClean="0">
                    <a:latin typeface="Times New Roman" pitchFamily="18" charset="0"/>
                    <a:cs typeface="Times New Roman" pitchFamily="18" charset="0"/>
                  </a:rPr>
                  <a:t>Temperature is 50</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400" dirty="0" smtClean="0">
                    <a:latin typeface="Times New Roman" pitchFamily="18" charset="0"/>
                    <a:cs typeface="Times New Roman" pitchFamily="18" charset="0"/>
                  </a:rPr>
                  <a:t>Resistivity is 100 </a:t>
                </a:r>
                <a:r>
                  <a:rPr lang="el-GR" sz="2400" dirty="0" smtClean="0">
                    <a:latin typeface="Times New Roman" pitchFamily="18" charset="0"/>
                    <a:cs typeface="Times New Roman" pitchFamily="18" charset="0"/>
                  </a:rPr>
                  <a:t>Ω</a:t>
                </a:r>
                <a:r>
                  <a:rPr lang="en-US" sz="2400" dirty="0" smtClean="0">
                    <a:latin typeface="Times New Roman" pitchFamily="18" charset="0"/>
                    <a:cs typeface="Times New Roman" pitchFamily="18" charset="0"/>
                  </a:rPr>
                  <a:t>-meter</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𝐺𝑀𝑅</m:t>
                        </m:r>
                      </m:e>
                      <m:sub>
                        <m:r>
                          <a:rPr lang="en-US" sz="2400" i="1">
                            <a:latin typeface="Cambria Math"/>
                          </a:rPr>
                          <m:t>𝑠h𝑖𝑒𝑙𝑑</m:t>
                        </m:r>
                      </m:sub>
                    </m:sSub>
                    <m:r>
                      <a:rPr lang="en-US" sz="2400" i="1">
                        <a:latin typeface="Cambria Math"/>
                      </a:rPr>
                      <m:t>=</m:t>
                    </m:r>
                    <m:f>
                      <m:fPr>
                        <m:ctrlPr>
                          <a:rPr lang="en-US" sz="2400" i="1">
                            <a:latin typeface="Cambria Math"/>
                          </a:rPr>
                        </m:ctrlPr>
                      </m:fPr>
                      <m:num>
                        <m:f>
                          <m:fPr>
                            <m:ctrlPr>
                              <a:rPr lang="en-US" sz="2400" i="1">
                                <a:latin typeface="Cambria Math"/>
                              </a:rPr>
                            </m:ctrlPr>
                          </m:fPr>
                          <m:num>
                            <m:sSub>
                              <m:sSubPr>
                                <m:ctrlPr>
                                  <a:rPr lang="en-US" sz="2400" i="1">
                                    <a:latin typeface="Cambria Math"/>
                                  </a:rPr>
                                </m:ctrlPr>
                              </m:sSubPr>
                              <m:e>
                                <m:r>
                                  <a:rPr lang="en-US" sz="2400" i="1">
                                    <a:latin typeface="Cambria Math"/>
                                  </a:rPr>
                                  <m:t>𝑑</m:t>
                                </m:r>
                              </m:e>
                              <m:sub>
                                <m:r>
                                  <a:rPr lang="en-US" sz="2400" i="1">
                                    <a:latin typeface="Cambria Math"/>
                                  </a:rPr>
                                  <m:t>𝑠</m:t>
                                </m:r>
                              </m:sub>
                            </m:sSub>
                          </m:num>
                          <m:den>
                            <m:r>
                              <a:rPr lang="en-US" sz="2400" i="1">
                                <a:latin typeface="Cambria Math"/>
                              </a:rPr>
                              <m:t>2</m:t>
                            </m:r>
                          </m:den>
                        </m:f>
                        <m:r>
                          <a:rPr lang="en-US" sz="2400" i="1">
                            <a:latin typeface="Cambria Math"/>
                          </a:rPr>
                          <m:t>−</m:t>
                        </m:r>
                        <m:f>
                          <m:fPr>
                            <m:ctrlPr>
                              <a:rPr lang="en-US" sz="2400" i="1">
                                <a:latin typeface="Cambria Math"/>
                              </a:rPr>
                            </m:ctrlPr>
                          </m:fPr>
                          <m:num>
                            <m:r>
                              <a:rPr lang="en-US" sz="2400" i="1">
                                <a:latin typeface="Cambria Math"/>
                              </a:rPr>
                              <m:t>𝑇</m:t>
                            </m:r>
                          </m:num>
                          <m:den>
                            <m:r>
                              <a:rPr lang="en-US" sz="2400" i="1">
                                <a:latin typeface="Cambria Math"/>
                              </a:rPr>
                              <m:t>2000</m:t>
                            </m:r>
                          </m:den>
                        </m:f>
                      </m:num>
                      <m:den>
                        <m:r>
                          <a:rPr lang="en-US" sz="2400" i="1">
                            <a:latin typeface="Cambria Math"/>
                          </a:rPr>
                          <m:t>12</m:t>
                        </m:r>
                      </m:den>
                    </m:f>
                  </m:oMath>
                </a14:m>
                <a:r>
                  <a:rPr lang="en-US" sz="2400" dirty="0"/>
                  <a:t>  </a:t>
                </a:r>
                <a:r>
                  <a:rPr lang="en-US" sz="2400" dirty="0" smtClean="0">
                    <a:latin typeface="Times New Roman" pitchFamily="18" charset="0"/>
                    <a:cs typeface="Times New Roman" pitchFamily="18" charset="0"/>
                  </a:rPr>
                  <a:t>ft</a:t>
                </a:r>
                <a:r>
                  <a:rPr lang="en-US" sz="2400" dirty="0" smtClean="0"/>
                  <a:t>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0" y="685800"/>
                <a:ext cx="9144000" cy="6158609"/>
              </a:xfrm>
              <a:prstGeom prst="rect">
                <a:avLst/>
              </a:prstGeom>
              <a:blipFill rotWithShape="1">
                <a:blip r:embed="rId3"/>
                <a:stretch>
                  <a:fillRect l="-867" t="-1089" r="-1000"/>
                </a:stretch>
              </a:blipFill>
            </p:spPr>
            <p:txBody>
              <a:bodyPr/>
              <a:lstStyle/>
              <a:p>
                <a:r>
                  <a:rPr lang="en-US">
                    <a:noFill/>
                  </a:rPr>
                  <a:t> </a:t>
                </a:r>
              </a:p>
            </p:txBody>
          </p:sp>
        </mc:Fallback>
      </mc:AlternateContent>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35653" y="625582"/>
                <a:ext cx="9144000" cy="4860818"/>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000" dirty="0" smtClean="0"/>
                  <a:t>  </a:t>
                </a: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457200" lvl="4" algn="just"/>
                <a:r>
                  <a:rPr lang="en-US" sz="2400" b="1" dirty="0" smtClean="0">
                    <a:latin typeface="Times New Roman" pitchFamily="18" charset="0"/>
                    <a:cs typeface="Times New Roman" pitchFamily="18" charset="0"/>
                  </a:rPr>
                  <a:t>Tape shield to its own phase:</a:t>
                </a:r>
              </a:p>
              <a:p>
                <a:pPr marL="457200" lvl="4" algn="just"/>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𝐺𝑀𝑅</m:t>
                        </m:r>
                      </m:e>
                      <m:sub>
                        <m:r>
                          <a:rPr lang="en-US" sz="2400" i="1">
                            <a:latin typeface="Cambria Math"/>
                          </a:rPr>
                          <m:t>𝑠h𝑖𝑒𝑙𝑑</m:t>
                        </m:r>
                      </m:sub>
                    </m:sSub>
                    <m:r>
                      <a:rPr lang="en-US" sz="2400" i="1">
                        <a:latin typeface="Cambria Math"/>
                      </a:rPr>
                      <m:t>=</m:t>
                    </m:r>
                  </m:oMath>
                </a14:m>
                <a:r>
                  <a:rPr lang="en-US" sz="2400" dirty="0">
                    <a:latin typeface="Times New Roman" pitchFamily="18" charset="0"/>
                    <a:cs typeface="Times New Roman" pitchFamily="18" charset="0"/>
                  </a:rPr>
                  <a:t> radius to midpoint of the shield (feet</a:t>
                </a:r>
                <a:r>
                  <a:rPr lang="en-US" sz="2400" dirty="0" smtClean="0">
                    <a:latin typeface="Times New Roman" pitchFamily="18" charset="0"/>
                    <a:cs typeface="Times New Roman" pitchFamily="18" charset="0"/>
                  </a:rPr>
                  <a:t>)</a:t>
                </a:r>
              </a:p>
              <a:p>
                <a:pPr marL="457200" lvl="4" algn="just"/>
                <a:endParaRPr lang="en-US" sz="2400" b="1" dirty="0" smtClean="0"/>
              </a:p>
              <a:p>
                <a:pPr marL="457200" lvl="4" algn="just"/>
                <a:r>
                  <a:rPr lang="en-US" sz="2400" b="1" dirty="0" smtClean="0">
                    <a:latin typeface="Times New Roman" pitchFamily="18" charset="0"/>
                    <a:cs typeface="Times New Roman" pitchFamily="18" charset="0"/>
                  </a:rPr>
                  <a:t>Tape shield to an adjacent tape shield:</a:t>
                </a:r>
              </a:p>
              <a:p>
                <a:pPr marL="457200" lvl="4" algn="just"/>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center-to-center distance of the phase conductors (feet</a:t>
                </a:r>
                <a:r>
                  <a:rPr lang="en-US" sz="2400" dirty="0" smtClean="0">
                    <a:latin typeface="Times New Roman" pitchFamily="18" charset="0"/>
                    <a:cs typeface="Times New Roman" pitchFamily="18" charset="0"/>
                  </a:rPr>
                  <a:t>)</a:t>
                </a:r>
                <a:endParaRPr lang="en-US" sz="2400" b="1" dirty="0" smtClean="0">
                  <a:latin typeface="Times New Roman" pitchFamily="18" charset="0"/>
                  <a:cs typeface="Times New Roman" pitchFamily="18" charset="0"/>
                </a:endParaRPr>
              </a:p>
              <a:p>
                <a:pPr marL="457200" lvl="4" algn="just"/>
                <a:endParaRPr lang="en-US" sz="2400" b="1" dirty="0" smtClean="0"/>
              </a:p>
              <a:p>
                <a:pPr marL="457200" lvl="4" algn="just"/>
                <a:r>
                  <a:rPr lang="en-US" sz="2400" b="1"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653" y="625582"/>
                <a:ext cx="9144000" cy="4860818"/>
              </a:xfrm>
              <a:prstGeom prst="rect">
                <a:avLst/>
              </a:prstGeom>
              <a:blipFill rotWithShape="1">
                <a:blip r:embed="rId3"/>
                <a:stretch>
                  <a:fillRect l="-533" t="-1380" r="-10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57200" y="5159052"/>
                <a:ext cx="8534400" cy="123008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𝑛𝑚</m:t>
                        </m:r>
                      </m:sub>
                    </m:sSub>
                  </m:oMath>
                </a14:m>
                <a:r>
                  <a:rPr lang="en-US" sz="2400" dirty="0">
                    <a:latin typeface="Times New Roman" pitchFamily="18" charset="0"/>
                    <a:cs typeface="Times New Roman" pitchFamily="18" charset="0"/>
                  </a:rPr>
                  <a:t> feet</a:t>
                </a:r>
              </a:p>
              <a:p>
                <a:r>
                  <a:rPr lang="en-US" sz="2400" dirty="0" smtClean="0">
                    <a:latin typeface="Times New Roman" pitchFamily="18" charset="0"/>
                    <a:cs typeface="Times New Roman" pitchFamily="18" charset="0"/>
                  </a:rPr>
                  <a:t>	where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𝑛𝑚</m:t>
                        </m:r>
                      </m:sub>
                    </m:sSub>
                    <m:r>
                      <a:rPr lang="en-US" sz="2400" i="1">
                        <a:latin typeface="Cambria Math"/>
                      </a:rPr>
                      <m:t>=</m:t>
                    </m:r>
                  </m:oMath>
                </a14:m>
                <a:r>
                  <a:rPr lang="en-US" sz="24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457200" y="5159052"/>
                <a:ext cx="8534400" cy="1230080"/>
              </a:xfrm>
              <a:prstGeom prst="rect">
                <a:avLst/>
              </a:prstGeom>
              <a:blipFill rotWithShape="1">
                <a:blip r:embed="rId4"/>
                <a:stretch>
                  <a:fillRect l="-1071" t="-3960" b="-10396"/>
                </a:stretch>
              </a:blipFill>
            </p:spPr>
            <p:txBody>
              <a:bodyPr/>
              <a:lstStyle/>
              <a:p>
                <a:r>
                  <a:rPr lang="en-US">
                    <a:noFill/>
                  </a:rPr>
                  <a:t> </a:t>
                </a:r>
              </a:p>
            </p:txBody>
          </p:sp>
        </mc:Fallback>
      </mc:AlternateContent>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
        <p:nvSpPr>
          <p:cNvPr id="4" name="TextBox 3"/>
          <p:cNvSpPr txBox="1"/>
          <p:nvPr/>
        </p:nvSpPr>
        <p:spPr>
          <a:xfrm>
            <a:off x="0" y="609600"/>
            <a:ext cx="9144000" cy="1631216"/>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342900" lvl="3" indent="-342900">
              <a:buFont typeface="Wingdings" pitchFamily="2" charset="2"/>
              <a:buChar char="Ø"/>
            </a:pPr>
            <a:r>
              <a:rPr lang="en-US" sz="2400" dirty="0" smtClean="0">
                <a:latin typeface="Times New Roman" pitchFamily="18" charset="0"/>
                <a:cs typeface="Times New Roman" pitchFamily="18" charset="0"/>
              </a:rPr>
              <a:t>Figure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8994" y="2342420"/>
            <a:ext cx="4226011" cy="4343400"/>
          </a:xfrm>
          <a:prstGeom prst="rect">
            <a:avLst/>
          </a:prstGeom>
        </p:spPr>
      </p:pic>
      <p:sp>
        <p:nvSpPr>
          <p:cNvPr id="5" name="TextBox 4"/>
          <p:cNvSpPr txBox="1"/>
          <p:nvPr/>
        </p:nvSpPr>
        <p:spPr>
          <a:xfrm>
            <a:off x="533400" y="5943600"/>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b="1" u="sng"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40" y="626616"/>
                <a:ext cx="9144000" cy="526297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sz="24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40" y="626616"/>
                <a:ext cx="9144000" cy="5262979"/>
              </a:xfrm>
              <a:prstGeom prst="rect">
                <a:avLst/>
              </a:prstGeom>
              <a:blipFill rotWithShape="1">
                <a:blip r:embed="rId3"/>
                <a:stretch>
                  <a:fillRect t="-1275"/>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40" y="626616"/>
                <a:ext cx="9144000" cy="5692712"/>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𝑝</m:t>
                        </m:r>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𝑝</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1</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2</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12</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𝑘</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1</m:t>
                                    </m:r>
                                    <m:r>
                                      <a:rPr lang="en-US" sz="2400" i="1">
                                        <a:latin typeface="Cambria Math"/>
                                      </a:rPr>
                                      <m:t>𝑘</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oMath>
                </a14:m>
                <a:r>
                  <a:rPr lang="en-US" sz="2400" dirty="0" smtClean="0"/>
                  <a:t>	</a:t>
                </a:r>
                <a:r>
                  <a:rPr lang="en-US" sz="2400" dirty="0" smtClean="0">
                    <a:latin typeface="Times New Roman" pitchFamily="18" charset="0"/>
                    <a:cs typeface="Times New Roman" pitchFamily="18" charset="0"/>
                  </a:rPr>
                  <a:t>(77)</a:t>
                </a:r>
              </a:p>
              <a:p>
                <a:endParaRPr lang="en-US" sz="2000" dirty="0" smtClean="0"/>
              </a:p>
              <a:p>
                <a:pPr algn="just"/>
                <a:r>
                  <a:rPr lang="en-US" sz="2400" dirty="0" smtClean="0"/>
                  <a:t>	where 			</a:t>
                </a: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𝑐</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𝑑𝑖𝑎</m:t>
                            </m:r>
                          </m:e>
                          <m:sub>
                            <m:r>
                              <a:rPr lang="en-US" sz="2400" i="1">
                                <a:latin typeface="Cambria Math"/>
                              </a:rPr>
                              <m:t>𝑐</m:t>
                            </m:r>
                          </m:sub>
                        </m:sSub>
                      </m:num>
                      <m:den>
                        <m:r>
                          <a:rPr lang="en-US" sz="2400" i="1">
                            <a:latin typeface="Cambria Math"/>
                          </a:rPr>
                          <m:t>2</m:t>
                        </m:r>
                      </m:den>
                    </m:f>
                  </m:oMath>
                </a14:m>
                <a:endParaRPr lang="en-US" sz="2400" dirty="0"/>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𝑑𝑖𝑎</m:t>
                            </m:r>
                          </m:e>
                          <m:sub>
                            <m:r>
                              <a:rPr lang="en-US" sz="2400" i="1">
                                <a:latin typeface="Cambria Math"/>
                              </a:rPr>
                              <m:t>𝑐</m:t>
                            </m:r>
                          </m:sub>
                        </m:sSub>
                      </m:num>
                      <m:den>
                        <m:r>
                          <a:rPr lang="en-US" sz="2400" i="1">
                            <a:latin typeface="Cambria Math"/>
                          </a:rPr>
                          <m:t>2</m:t>
                        </m:r>
                      </m:den>
                    </m:f>
                  </m:oMath>
                </a14:m>
                <a:endParaRPr lang="en-US" sz="24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40" y="626616"/>
                <a:ext cx="9144000" cy="5692712"/>
              </a:xfrm>
              <a:prstGeom prst="rect">
                <a:avLst/>
              </a:prstGeom>
              <a:blipFill rotWithShape="1">
                <a:blip r:embed="rId3"/>
                <a:stretch>
                  <a:fillRect l="-1067" t="-1178" r="-7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0" y="609600"/>
                <a:ext cx="9144000" cy="6944593"/>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𝑝</m:t>
                        </m:r>
                        <m:r>
                          <a:rPr lang="en-US" sz="2400" i="1">
                            <a:latin typeface="Cambria Math"/>
                          </a:rPr>
                          <m:t>1</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𝑞</m:t>
                            </m:r>
                          </m:e>
                          <m:sub>
                            <m:r>
                              <a:rPr lang="en-US" sz="2400" i="1">
                                <a:latin typeface="Cambria Math"/>
                              </a:rPr>
                              <m:t>𝑝</m:t>
                            </m:r>
                          </m:sub>
                        </m:sSub>
                      </m:num>
                      <m:den>
                        <m:r>
                          <a:rPr lang="en-US" sz="2400" i="1">
                            <a:latin typeface="Cambria Math"/>
                          </a:rPr>
                          <m:t>2</m:t>
                        </m:r>
                        <m:r>
                          <a:rPr lang="en-US" sz="2400" i="1">
                            <a:latin typeface="Cambria Math"/>
                          </a:rPr>
                          <m:t>𝜋𝜀</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𝑘</m:t>
                                    </m:r>
                                    <m:r>
                                      <a:rPr lang="en-US" sz="2400" i="1">
                                        <a:latin typeface="Cambria Math"/>
                                      </a:rPr>
                                      <m:t>∙</m:t>
                                    </m:r>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e>
                    </m:d>
                  </m:oMath>
                </a14:m>
                <a:r>
                  <a:rPr lang="en-US" sz="2400" dirty="0" smtClean="0"/>
                  <a:t>			</a:t>
                </a:r>
                <a:r>
                  <a:rPr lang="en-US" sz="24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err="1" smtClean="0">
                    <a:latin typeface="Times New Roman" pitchFamily="18" charset="0"/>
                    <a:cs typeface="Times New Roman" pitchFamily="18" charset="0"/>
                  </a:rPr>
                  <a:t>Polyethlyene</a:t>
                </a:r>
                <a:r>
                  <a:rPr lang="en-US" sz="2400" dirty="0" smtClean="0">
                    <a:latin typeface="Times New Roman" pitchFamily="18" charset="0"/>
                    <a:cs typeface="Times New Roman" pitchFamily="18" charset="0"/>
                  </a:rPr>
                  <a:t>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endParaRPr lang="en-US" sz="2000" dirty="0" smtClean="0"/>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𝑎𝑔</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𝑘</m:t>
                                        </m:r>
                                        <m:r>
                                          <a:rPr lang="en-US" sz="2400" i="1">
                                            <a:latin typeface="Cambria Math"/>
                                          </a:rPr>
                                          <m:t>∙</m:t>
                                        </m:r>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e>
                        </m:d>
                      </m:den>
                    </m:f>
                  </m:oMath>
                </a14:m>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S/mile		(79)</a:t>
                </a:r>
                <a:endParaRPr lang="en-US" sz="2400" dirty="0">
                  <a:latin typeface="Times New Roman" pitchFamily="18" charset="0"/>
                  <a:cs typeface="Times New Roman" pitchFamily="18" charset="0"/>
                </a:endParaRPr>
              </a:p>
              <a:p>
                <a:pPr marL="457200" lvl="4"/>
                <a:endParaRPr lang="en-US" sz="2000" dirty="0" smtClean="0"/>
              </a:p>
              <a:p>
                <a:pPr marL="457200" lvl="4"/>
                <a:endParaRPr lang="en-US" sz="2000" dirty="0" smtClean="0"/>
              </a:p>
              <a:p>
                <a:pPr marL="457200" lvl="4"/>
                <a:r>
                  <a:rPr lang="en-US" sz="2000" dirty="0" smtClean="0"/>
                  <a:t> </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0" y="609600"/>
                <a:ext cx="9144000" cy="6944593"/>
              </a:xfrm>
              <a:prstGeom prst="rect">
                <a:avLst/>
              </a:prstGeom>
              <a:blipFill rotWithShape="1">
                <a:blip r:embed="rId3"/>
                <a:stretch>
                  <a:fillRect l="-867" t="-966" r="-800"/>
                </a:stretch>
              </a:blipFill>
            </p:spPr>
            <p:txBody>
              <a:bodyPr/>
              <a:lstStyle/>
              <a:p>
                <a:r>
                  <a:rPr lang="en-US">
                    <a:noFill/>
                  </a:rPr>
                  <a:t> </a:t>
                </a:r>
              </a:p>
            </p:txBody>
          </p:sp>
        </mc:Fallback>
      </mc:AlternateContent>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646331"/>
          </a:xfrm>
          <a:prstGeom prst="rect">
            <a:avLst/>
          </a:prstGeom>
          <a:noFill/>
        </p:spPr>
        <p:txBody>
          <a:bodyPr wrap="square" rtlCol="0">
            <a:spAutoFit/>
          </a:bodyPr>
          <a:lstStyle/>
          <a:p>
            <a:pPr marL="0" lvl="1" algn="ctr"/>
            <a:r>
              <a:rPr lang="en-US" sz="3600" dirty="0" smtClean="0"/>
              <a:t>Typical Values of Relative Permittivity </a:t>
            </a:r>
            <a:endParaRPr lang="en-US" sz="3600" dirty="0"/>
          </a:p>
        </p:txBody>
      </p:sp>
      <p:sp>
        <p:nvSpPr>
          <p:cNvPr id="4" name="TextBox 3"/>
          <p:cNvSpPr txBox="1"/>
          <p:nvPr/>
        </p:nvSpPr>
        <p:spPr>
          <a:xfrm>
            <a:off x="0" y="457200"/>
            <a:ext cx="9144000" cy="3077766"/>
          </a:xfrm>
          <a:prstGeom prst="rect">
            <a:avLst/>
          </a:prstGeom>
          <a:noFill/>
        </p:spPr>
        <p:txBody>
          <a:bodyPr wrap="square" rtlCol="0">
            <a:spAutoFit/>
          </a:bodyPr>
          <a:lstStyle/>
          <a:p>
            <a:pPr marL="0" lvl="3"/>
            <a:r>
              <a:rPr lang="en-US" sz="2800" dirty="0" smtClean="0"/>
              <a:t>	</a:t>
            </a:r>
          </a:p>
          <a:p>
            <a:pPr marL="457200" lvl="4"/>
            <a:endParaRPr lang="en-US" dirty="0" smtClean="0"/>
          </a:p>
          <a:p>
            <a:pPr marL="457200" lvl="4"/>
            <a:r>
              <a:rPr lang="en-US" sz="2000" dirty="0" smtClean="0"/>
              <a:t>	</a:t>
            </a:r>
          </a:p>
          <a:p>
            <a:pPr marL="457200" lvl="4"/>
            <a:endParaRPr lang="en-US" sz="2000" dirty="0" smtClean="0"/>
          </a:p>
          <a:p>
            <a:pPr marL="457200" lvl="4"/>
            <a:r>
              <a:rPr lang="en-US" sz="2400" dirty="0" smtClean="0">
                <a:latin typeface="Times New Roman" pitchFamily="18" charset="0"/>
                <a:cs typeface="Times New Roman" pitchFamily="18" charset="0"/>
              </a:rPr>
              <a:t>Table 1.0</a:t>
            </a:r>
          </a:p>
          <a:p>
            <a:pPr marL="457200" lvl="4"/>
            <a:endParaRPr lang="en-US" sz="2400" dirty="0" smtClean="0">
              <a:latin typeface="Times New Roman" pitchFamily="18" charset="0"/>
              <a:cs typeface="Times New Roman" pitchFamily="18" charset="0"/>
            </a:endParaRPr>
          </a:p>
          <a:p>
            <a:pPr marL="457200" lvl="4"/>
            <a:endParaRPr lang="en-US" sz="2000" dirty="0" smtClean="0"/>
          </a:p>
          <a:p>
            <a:pPr marL="457200" lvl="4"/>
            <a:r>
              <a:rPr lang="en-US" sz="2000" dirty="0" smtClean="0"/>
              <a:t> </a:t>
            </a:r>
          </a:p>
          <a:p>
            <a:pPr marL="457200" lvl="4"/>
            <a:endParaRPr lang="en-US" sz="2000" dirty="0" smtClean="0"/>
          </a:p>
        </p:txBody>
      </p:sp>
      <p:graphicFrame>
        <p:nvGraphicFramePr>
          <p:cNvPr id="7" name="Object 6"/>
          <p:cNvGraphicFramePr>
            <a:graphicFrameLocks noChangeAspect="1"/>
          </p:cNvGraphicFramePr>
          <p:nvPr>
            <p:extLst>
              <p:ext uri="{D42A27DB-BD31-4B8C-83A1-F6EECF244321}">
                <p14:modId xmlns:p14="http://schemas.microsoft.com/office/powerpoint/2010/main" val="3385160887"/>
              </p:ext>
            </p:extLst>
          </p:nvPr>
        </p:nvGraphicFramePr>
        <p:xfrm>
          <a:off x="7772400" y="609600"/>
          <a:ext cx="685800" cy="528810"/>
        </p:xfrm>
        <a:graphic>
          <a:graphicData uri="http://schemas.openxmlformats.org/presentationml/2006/ole">
            <mc:AlternateContent xmlns:mc="http://schemas.openxmlformats.org/markup-compatibility/2006">
              <mc:Choice xmlns:v="urn:schemas-microsoft-com:vml" Requires="v">
                <p:oleObj spid="_x0000_s7238"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609600"/>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2190401"/>
              </p:ext>
            </p:extLst>
          </p:nvPr>
        </p:nvGraphicFramePr>
        <p:xfrm>
          <a:off x="304800" y="2343991"/>
          <a:ext cx="8610600" cy="2132314"/>
        </p:xfrm>
        <a:graphic>
          <a:graphicData uri="http://schemas.openxmlformats.org/drawingml/2006/table">
            <a:tbl>
              <a:tblPr firstRow="1" firstCol="1" bandRow="1">
                <a:tableStyleId>{5C22544A-7EE6-4342-B048-85BDC9FD1C3A}</a:tableStyleId>
              </a:tblPr>
              <a:tblGrid>
                <a:gridCol w="4876800"/>
                <a:gridCol w="3733800"/>
              </a:tblGrid>
              <a:tr h="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Material</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Relative Permittivity</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Polyvinyl Chloride (PVC)</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3.4-8.0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Ethylene-Propylene Rubber (EPR)</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2.5-3.5</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Polyethylene (PE)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2.5-2.6</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Cross-Linked Polyethylene (XLPE)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2.3-6.0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631216"/>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a:t>
            </a:r>
          </a:p>
          <a:p>
            <a:pPr algn="ctr"/>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5" name="TextBox 4"/>
              <p:cNvSpPr txBox="1"/>
              <p:nvPr/>
            </p:nvSpPr>
            <p:spPr>
              <a:xfrm>
                <a:off x="0" y="1046719"/>
                <a:ext cx="9144000" cy="276998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cable is shown in Figure 14.0.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a:p>
                <a:pPr marL="914400" lvl="4" indent="-457200" algn="just"/>
                <a:endParaRPr lang="en-US" sz="2000" dirty="0" smtClean="0"/>
              </a:p>
              <a:p>
                <a:pPr marL="914400" lvl="4" indent="-457200" algn="just"/>
                <a:endParaRPr lang="en-US" sz="2000" dirty="0" smtClean="0"/>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1046719"/>
                <a:ext cx="9144000" cy="2769989"/>
              </a:xfrm>
              <a:prstGeom prst="rect">
                <a:avLst/>
              </a:prstGeom>
              <a:blipFill rotWithShape="1">
                <a:blip r:embed="rId3"/>
                <a:stretch>
                  <a:fillRect l="-867" t="-2423" r="-1000"/>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4767" y="2819400"/>
            <a:ext cx="5210033" cy="3966730"/>
          </a:xfrm>
          <a:prstGeom prst="rect">
            <a:avLst/>
          </a:prstGeom>
        </p:spPr>
      </p:pic>
      <p:sp>
        <p:nvSpPr>
          <p:cNvPr id="4" name="TextBox 3"/>
          <p:cNvSpPr txBox="1"/>
          <p:nvPr/>
        </p:nvSpPr>
        <p:spPr>
          <a:xfrm>
            <a:off x="304800" y="6019800"/>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14.0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631216"/>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a:t>
            </a:r>
          </a:p>
          <a:p>
            <a:pPr algn="ctr"/>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5" name="TextBox 4"/>
              <p:cNvSpPr txBox="1"/>
              <p:nvPr/>
            </p:nvSpPr>
            <p:spPr>
              <a:xfrm>
                <a:off x="0" y="1143000"/>
                <a:ext cx="9144000" cy="6643806"/>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the relative permittivity of Table 1.0 will apply.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𝑎𝑔</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den>
                    </m:f>
                  </m:oMath>
                </a14:m>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S/mile			(80)</a:t>
                </a:r>
                <a:endParaRPr lang="en-US" sz="2400" dirty="0">
                  <a:latin typeface="Times New Roman" pitchFamily="18" charset="0"/>
                  <a:cs typeface="Times New Roman" pitchFamily="18" charset="0"/>
                </a:endParaRPr>
              </a:p>
              <a:p>
                <a:pPr marL="1371600" lvl="6" algn="just"/>
                <a:endParaRPr lang="en-US" sz="2000" dirty="0" smtClean="0"/>
              </a:p>
              <a:p>
                <a:pPr marL="0" lvl="3" algn="just"/>
                <a:endParaRPr lang="en-US" sz="2000" dirty="0" smtClean="0"/>
              </a:p>
              <a:p>
                <a:pPr marL="914400" lvl="4" indent="-457200" algn="just"/>
                <a:endParaRPr lang="en-US" sz="2000" dirty="0" smtClean="0"/>
              </a:p>
              <a:p>
                <a:pPr marL="914400" lvl="4" indent="-457200" algn="just"/>
                <a:endParaRPr lang="en-US" sz="2000" dirty="0" smtClean="0"/>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1143000"/>
                <a:ext cx="9144000" cy="6643806"/>
              </a:xfrm>
              <a:prstGeom prst="rect">
                <a:avLst/>
              </a:prstGeom>
              <a:blipFill rotWithShape="1">
                <a:blip r:embed="rId3"/>
                <a:stretch>
                  <a:fillRect l="-867" t="-1010" r="-1000"/>
                </a:stretch>
              </a:blipFill>
            </p:spPr>
            <p:txBody>
              <a:bodyPr/>
              <a:lstStyle/>
              <a:p>
                <a:r>
                  <a:rPr lang="en-US">
                    <a:noFill/>
                  </a:rPr>
                  <a:t> </a:t>
                </a:r>
              </a:p>
            </p:txBody>
          </p:sp>
        </mc:Fallback>
      </mc:AlternateContent>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4" name="TextBox 3"/>
          <p:cNvSpPr txBox="1"/>
          <p:nvPr/>
        </p:nvSpPr>
        <p:spPr>
          <a:xfrm>
            <a:off x="0" y="685800"/>
            <a:ext cx="9144000" cy="3046988"/>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Sequence Admittance of a three phase line</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mc:AlternateContent xmlns:mc="http://schemas.openxmlformats.org/markup-compatibility/2006" xmlns:a14="http://schemas.microsoft.com/office/drawing/2010/main">
        <mc:Choice Requires="a14">
          <p:sp>
            <p:nvSpPr>
              <p:cNvPr id="2" name="Rectangle 1"/>
              <p:cNvSpPr/>
              <p:nvPr/>
            </p:nvSpPr>
            <p:spPr>
              <a:xfrm>
                <a:off x="0" y="3962400"/>
                <a:ext cx="9143999" cy="1269835"/>
              </a:xfrm>
              <a:prstGeom prst="rect">
                <a:avLst/>
              </a:prstGeom>
            </p:spPr>
            <p:txBody>
              <a:bodyPr wrap="square">
                <a:spAutoFit/>
              </a:bodyPr>
              <a:lstStyle/>
              <a:p>
                <a:pPr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𝐼𝑐𝑎𝑝</m:t>
                                  </m:r>
                                </m:e>
                                <m:sub>
                                  <m:r>
                                    <a:rPr lang="en-US" sz="2400" i="1">
                                      <a:latin typeface="Cambria Math"/>
                                    </a:rPr>
                                    <m:t>𝑎</m:t>
                                  </m:r>
                                </m:sub>
                              </m:sSub>
                            </m:e>
                          </m:mr>
                          <m:mr>
                            <m:e>
                              <m:sSub>
                                <m:sSubPr>
                                  <m:ctrlPr>
                                    <a:rPr lang="en-US" sz="2400" i="1">
                                      <a:latin typeface="Cambria Math"/>
                                    </a:rPr>
                                  </m:ctrlPr>
                                </m:sSubPr>
                                <m:e>
                                  <m:r>
                                    <a:rPr lang="en-US" sz="2400" i="1">
                                      <a:latin typeface="Cambria Math"/>
                                    </a:rPr>
                                    <m:t>𝐼𝑐𝑎𝑝</m:t>
                                  </m:r>
                                </m:e>
                                <m:sub>
                                  <m:r>
                                    <a:rPr lang="en-US" sz="2400" i="1">
                                      <a:latin typeface="Cambria Math"/>
                                    </a:rPr>
                                    <m:t>𝑏</m:t>
                                  </m:r>
                                </m:sub>
                              </m:sSub>
                            </m:e>
                          </m:mr>
                          <m:mr>
                            <m:e>
                              <m:sSub>
                                <m:sSubPr>
                                  <m:ctrlPr>
                                    <a:rPr lang="en-US" sz="2400" i="1">
                                      <a:latin typeface="Cambria Math"/>
                                    </a:rPr>
                                  </m:ctrlPr>
                                </m:sSubPr>
                                <m:e>
                                  <m:r>
                                    <a:rPr lang="en-US" sz="2400" i="1">
                                      <a:latin typeface="Cambria Math"/>
                                    </a:rPr>
                                    <m:t>𝐼𝑐𝑎𝑝</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𝑦</m:t>
                                  </m:r>
                                </m:e>
                                <m:sub>
                                  <m:r>
                                    <a:rPr lang="en-US" sz="2400" i="1">
                                      <a:latin typeface="Cambria Math"/>
                                    </a:rPr>
                                    <m:t>𝑎𝑎</m:t>
                                  </m:r>
                                </m:sub>
                              </m:sSub>
                            </m:e>
                            <m:e>
                              <m:sSub>
                                <m:sSubPr>
                                  <m:ctrlPr>
                                    <a:rPr lang="en-US" sz="2400" i="1">
                                      <a:latin typeface="Cambria Math"/>
                                    </a:rPr>
                                  </m:ctrlPr>
                                </m:sSubPr>
                                <m:e>
                                  <m:r>
                                    <a:rPr lang="en-US" sz="2400" i="1">
                                      <a:latin typeface="Cambria Math"/>
                                    </a:rPr>
                                    <m:t>𝑦</m:t>
                                  </m:r>
                                </m:e>
                                <m:sub>
                                  <m:r>
                                    <a:rPr lang="en-US" sz="2400" i="1">
                                      <a:latin typeface="Cambria Math"/>
                                    </a:rPr>
                                    <m:t>𝑎𝑏</m:t>
                                  </m:r>
                                </m:sub>
                              </m:sSub>
                            </m:e>
                            <m:e>
                              <m:sSub>
                                <m:sSubPr>
                                  <m:ctrlPr>
                                    <a:rPr lang="en-US" sz="2400" i="1">
                                      <a:latin typeface="Cambria Math"/>
                                    </a:rPr>
                                  </m:ctrlPr>
                                </m:sSubPr>
                                <m:e>
                                  <m:r>
                                    <a:rPr lang="en-US" sz="2400" i="1">
                                      <a:latin typeface="Cambria Math"/>
                                    </a:rPr>
                                    <m:t>𝑦</m:t>
                                  </m:r>
                                </m:e>
                                <m:sub>
                                  <m:r>
                                    <a:rPr lang="en-US" sz="2400" i="1">
                                      <a:latin typeface="Cambria Math"/>
                                    </a:rPr>
                                    <m:t>𝑎𝑐</m:t>
                                  </m:r>
                                </m:sub>
                              </m:sSub>
                            </m:e>
                          </m:mr>
                          <m:mr>
                            <m:e>
                              <m:sSub>
                                <m:sSubPr>
                                  <m:ctrlPr>
                                    <a:rPr lang="en-US" sz="2400" i="1">
                                      <a:latin typeface="Cambria Math"/>
                                    </a:rPr>
                                  </m:ctrlPr>
                                </m:sSubPr>
                                <m:e>
                                  <m:r>
                                    <a:rPr lang="en-US" sz="2400" i="1">
                                      <a:latin typeface="Cambria Math"/>
                                    </a:rPr>
                                    <m:t>𝑦</m:t>
                                  </m:r>
                                </m:e>
                                <m:sub>
                                  <m:r>
                                    <a:rPr lang="en-US" sz="2400" i="1">
                                      <a:latin typeface="Cambria Math"/>
                                    </a:rPr>
                                    <m:t>𝑏𝑎</m:t>
                                  </m:r>
                                </m:sub>
                              </m:sSub>
                            </m:e>
                            <m:e>
                              <m:sSub>
                                <m:sSubPr>
                                  <m:ctrlPr>
                                    <a:rPr lang="en-US" sz="2400" i="1">
                                      <a:latin typeface="Cambria Math"/>
                                    </a:rPr>
                                  </m:ctrlPr>
                                </m:sSubPr>
                                <m:e>
                                  <m:r>
                                    <a:rPr lang="en-US" sz="2400" i="1">
                                      <a:latin typeface="Cambria Math"/>
                                    </a:rPr>
                                    <m:t>𝑦</m:t>
                                  </m:r>
                                </m:e>
                                <m:sub>
                                  <m:r>
                                    <a:rPr lang="en-US" sz="2400" i="1">
                                      <a:latin typeface="Cambria Math"/>
                                    </a:rPr>
                                    <m:t>𝑏𝑏</m:t>
                                  </m:r>
                                </m:sub>
                              </m:sSub>
                            </m:e>
                            <m:e>
                              <m:sSub>
                                <m:sSubPr>
                                  <m:ctrlPr>
                                    <a:rPr lang="en-US" sz="2400" i="1">
                                      <a:latin typeface="Cambria Math"/>
                                    </a:rPr>
                                  </m:ctrlPr>
                                </m:sSubPr>
                                <m:e>
                                  <m:r>
                                    <a:rPr lang="en-US" sz="2400" i="1">
                                      <a:latin typeface="Cambria Math"/>
                                    </a:rPr>
                                    <m:t>𝑦</m:t>
                                  </m:r>
                                </m:e>
                                <m:sub>
                                  <m:r>
                                    <a:rPr lang="en-US" sz="2400" i="1">
                                      <a:latin typeface="Cambria Math"/>
                                    </a:rPr>
                                    <m:t>𝑏𝑐</m:t>
                                  </m:r>
                                </m:sub>
                              </m:sSub>
                            </m:e>
                          </m:mr>
                          <m:mr>
                            <m:e>
                              <m:sSub>
                                <m:sSubPr>
                                  <m:ctrlPr>
                                    <a:rPr lang="en-US" sz="2400" i="1">
                                      <a:latin typeface="Cambria Math"/>
                                    </a:rPr>
                                  </m:ctrlPr>
                                </m:sSubPr>
                                <m:e>
                                  <m:r>
                                    <a:rPr lang="en-US" sz="2400" i="1">
                                      <a:latin typeface="Cambria Math"/>
                                    </a:rPr>
                                    <m:t>𝑦</m:t>
                                  </m:r>
                                </m:e>
                                <m:sub>
                                  <m:r>
                                    <a:rPr lang="en-US" sz="2400" i="1">
                                      <a:latin typeface="Cambria Math"/>
                                    </a:rPr>
                                    <m:t>𝑐𝑎</m:t>
                                  </m:r>
                                </m:sub>
                              </m:sSub>
                            </m:e>
                            <m:e>
                              <m:sSub>
                                <m:sSubPr>
                                  <m:ctrlPr>
                                    <a:rPr lang="en-US" sz="2400" i="1">
                                      <a:latin typeface="Cambria Math"/>
                                    </a:rPr>
                                  </m:ctrlPr>
                                </m:sSubPr>
                                <m:e>
                                  <m:r>
                                    <a:rPr lang="en-US" sz="2400" i="1">
                                      <a:latin typeface="Cambria Math"/>
                                    </a:rPr>
                                    <m:t>𝑦</m:t>
                                  </m:r>
                                </m:e>
                                <m:sub>
                                  <m:r>
                                    <a:rPr lang="en-US" sz="2400" i="1">
                                      <a:latin typeface="Cambria Math"/>
                                    </a:rPr>
                                    <m:t>𝑐𝑏</m:t>
                                  </m:r>
                                </m:sub>
                              </m:sSub>
                            </m:e>
                            <m:e>
                              <m:sSub>
                                <m:sSubPr>
                                  <m:ctrlPr>
                                    <a:rPr lang="en-US" sz="2400" i="1">
                                      <a:latin typeface="Cambria Math"/>
                                    </a:rPr>
                                  </m:ctrlPr>
                                </m:sSubPr>
                                <m:e>
                                  <m:r>
                                    <a:rPr lang="en-US" sz="2400" i="1">
                                      <a:latin typeface="Cambria Math"/>
                                    </a:rPr>
                                    <m:t>𝑦</m:t>
                                  </m:r>
                                </m:e>
                                <m:sub>
                                  <m:r>
                                    <a:rPr lang="en-US" sz="2400" i="1">
                                      <a:latin typeface="Cambria Math"/>
                                    </a:rPr>
                                    <m:t>𝑐𝑐</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oMath>
                </a14:m>
                <a:r>
                  <a:rPr lang="en-US" sz="2400" dirty="0" smtClean="0"/>
                  <a:t>			</a:t>
                </a:r>
                <a:r>
                  <a:rPr lang="en-US" sz="2400" dirty="0" smtClean="0">
                    <a:latin typeface="Times New Roman" pitchFamily="18" charset="0"/>
                    <a:cs typeface="Times New Roman" pitchFamily="18" charset="0"/>
                  </a:rPr>
                  <a:t>(81)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3962400"/>
                <a:ext cx="9143999" cy="12698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677937"/>
                <a:ext cx="9143999" cy="461665"/>
              </a:xfrm>
              <a:prstGeom prst="rect">
                <a:avLst/>
              </a:prstGeom>
            </p:spPr>
            <p:txBody>
              <a:bodyPr wrap="square">
                <a:spAutoFit/>
              </a:bodyPr>
              <a:lstStyle/>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(82)</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677937"/>
                <a:ext cx="9143999" cy="461665"/>
              </a:xfrm>
              <a:prstGeom prst="rect">
                <a:avLst/>
              </a:prstGeom>
              <a:blipFill rotWithShape="1">
                <a:blip r:embed="rId4"/>
                <a:stretch>
                  <a:fillRect t="-11842" b="-27632"/>
                </a:stretch>
              </a:blipFill>
            </p:spPr>
            <p:txBody>
              <a:bodyPr/>
              <a:lstStyle/>
              <a:p>
                <a:r>
                  <a:rPr lang="en-US">
                    <a:noFill/>
                  </a:rPr>
                  <a:t> </a:t>
                </a:r>
              </a:p>
            </p:txBody>
          </p:sp>
        </mc:Fallback>
      </mc:AlternateContent>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4" name="TextBox 3"/>
          <p:cNvSpPr txBox="1"/>
          <p:nvPr/>
        </p:nvSpPr>
        <p:spPr>
          <a:xfrm>
            <a:off x="0" y="685800"/>
            <a:ext cx="9144000" cy="83099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Sequence Admittance of a three phase line</a:t>
            </a:r>
          </a:p>
          <a:p>
            <a:pPr marL="0" lvl="3" algn="just"/>
            <a:endParaRPr lang="en-US" sz="2000" dirty="0" smtClean="0"/>
          </a:p>
        </p:txBody>
      </p:sp>
      <mc:AlternateContent xmlns:mc="http://schemas.openxmlformats.org/markup-compatibility/2006" xmlns:a14="http://schemas.microsoft.com/office/drawing/2010/main">
        <mc:Choice Requires="a14">
          <p:sp>
            <p:nvSpPr>
              <p:cNvPr id="7" name="Rectangle 6"/>
              <p:cNvSpPr/>
              <p:nvPr/>
            </p:nvSpPr>
            <p:spPr>
              <a:xfrm>
                <a:off x="0" y="2209800"/>
                <a:ext cx="9144000" cy="461665"/>
              </a:xfrm>
              <a:prstGeom prst="rect">
                <a:avLst/>
              </a:prstGeom>
            </p:spPr>
            <p:txBody>
              <a:bodyPr wrap="square">
                <a:spAutoFit/>
              </a:bodyPr>
              <a:lstStyle/>
              <a:p>
                <a:pPr algn="just"/>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(83)</a:t>
                </a:r>
                <a:endParaRPr lang="en-US" sz="24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0" y="2209800"/>
                <a:ext cx="9144000" cy="461665"/>
              </a:xfrm>
              <a:prstGeom prst="rect">
                <a:avLst/>
              </a:prstGeom>
              <a:blipFill rotWithShape="1">
                <a:blip r:embed="rId3"/>
                <a:stretch>
                  <a:fillRect t="-12000" r="-67" b="-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0" y="4114800"/>
                <a:ext cx="9144000" cy="1070614"/>
              </a:xfrm>
              <a:prstGeom prst="rect">
                <a:avLst/>
              </a:prstGeom>
            </p:spPr>
            <p:txBody>
              <a:bodyPr wrap="square">
                <a:spAutoFit/>
              </a:bodyPr>
              <a:lstStyle/>
              <a:p>
                <a:pPr algn="just"/>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𝑦</m:t>
                                  </m:r>
                                </m:e>
                                <m:sub>
                                  <m:r>
                                    <a:rPr lang="en-US" sz="2400" i="1">
                                      <a:latin typeface="Cambria Math"/>
                                    </a:rPr>
                                    <m:t>00</m:t>
                                  </m:r>
                                </m:sub>
                              </m:sSub>
                            </m:e>
                            <m:e>
                              <m:sSub>
                                <m:sSubPr>
                                  <m:ctrlPr>
                                    <a:rPr lang="en-US" sz="2400" i="1">
                                      <a:latin typeface="Cambria Math"/>
                                    </a:rPr>
                                  </m:ctrlPr>
                                </m:sSubPr>
                                <m:e>
                                  <m:r>
                                    <a:rPr lang="en-US" sz="2400" i="1">
                                      <a:latin typeface="Cambria Math"/>
                                    </a:rPr>
                                    <m:t>𝑦</m:t>
                                  </m:r>
                                </m:e>
                                <m:sub>
                                  <m:r>
                                    <a:rPr lang="en-US" sz="2400" i="1">
                                      <a:latin typeface="Cambria Math"/>
                                    </a:rPr>
                                    <m:t>01</m:t>
                                  </m:r>
                                </m:sub>
                              </m:sSub>
                            </m:e>
                            <m:e>
                              <m:sSub>
                                <m:sSubPr>
                                  <m:ctrlPr>
                                    <a:rPr lang="en-US" sz="2400" i="1">
                                      <a:latin typeface="Cambria Math"/>
                                    </a:rPr>
                                  </m:ctrlPr>
                                </m:sSubPr>
                                <m:e>
                                  <m:r>
                                    <a:rPr lang="en-US" sz="2400" i="1">
                                      <a:latin typeface="Cambria Math"/>
                                    </a:rPr>
                                    <m:t>𝑦</m:t>
                                  </m:r>
                                </m:e>
                                <m:sub>
                                  <m:r>
                                    <a:rPr lang="en-US" sz="2400" i="1">
                                      <a:latin typeface="Cambria Math"/>
                                    </a:rPr>
                                    <m:t>02</m:t>
                                  </m:r>
                                </m:sub>
                              </m:sSub>
                            </m:e>
                          </m:mr>
                          <m:mr>
                            <m:e>
                              <m:sSub>
                                <m:sSubPr>
                                  <m:ctrlPr>
                                    <a:rPr lang="en-US" sz="2400" i="1">
                                      <a:latin typeface="Cambria Math"/>
                                    </a:rPr>
                                  </m:ctrlPr>
                                </m:sSubPr>
                                <m:e>
                                  <m:r>
                                    <a:rPr lang="en-US" sz="2400" i="1">
                                      <a:latin typeface="Cambria Math"/>
                                    </a:rPr>
                                    <m:t>𝑦</m:t>
                                  </m:r>
                                </m:e>
                                <m:sub>
                                  <m:r>
                                    <a:rPr lang="en-US" sz="2400" i="1">
                                      <a:latin typeface="Cambria Math"/>
                                    </a:rPr>
                                    <m:t>10</m:t>
                                  </m:r>
                                </m:sub>
                              </m:sSub>
                            </m:e>
                            <m:e>
                              <m:sSub>
                                <m:sSubPr>
                                  <m:ctrlPr>
                                    <a:rPr lang="en-US" sz="2400" i="1">
                                      <a:latin typeface="Cambria Math"/>
                                    </a:rPr>
                                  </m:ctrlPr>
                                </m:sSubPr>
                                <m:e>
                                  <m:r>
                                    <a:rPr lang="en-US" sz="2400" i="1">
                                      <a:latin typeface="Cambria Math"/>
                                    </a:rPr>
                                    <m:t>𝑦</m:t>
                                  </m:r>
                                </m:e>
                                <m:sub>
                                  <m:r>
                                    <a:rPr lang="en-US" sz="2400" i="1">
                                      <a:latin typeface="Cambria Math"/>
                                    </a:rPr>
                                    <m:t>11</m:t>
                                  </m:r>
                                </m:sub>
                              </m:sSub>
                            </m:e>
                            <m:e>
                              <m:sSub>
                                <m:sSubPr>
                                  <m:ctrlPr>
                                    <a:rPr lang="en-US" sz="2400" i="1">
                                      <a:latin typeface="Cambria Math"/>
                                    </a:rPr>
                                  </m:ctrlPr>
                                </m:sSubPr>
                                <m:e>
                                  <m:r>
                                    <a:rPr lang="en-US" sz="2400" i="1">
                                      <a:latin typeface="Cambria Math"/>
                                    </a:rPr>
                                    <m:t>𝑦</m:t>
                                  </m:r>
                                </m:e>
                                <m:sub>
                                  <m:r>
                                    <a:rPr lang="en-US" sz="2400" i="1">
                                      <a:latin typeface="Cambria Math"/>
                                    </a:rPr>
                                    <m:t>12</m:t>
                                  </m:r>
                                </m:sub>
                              </m:sSub>
                            </m:e>
                          </m:mr>
                          <m:mr>
                            <m:e>
                              <m:sSub>
                                <m:sSubPr>
                                  <m:ctrlPr>
                                    <a:rPr lang="en-US" sz="2400" i="1">
                                      <a:latin typeface="Cambria Math"/>
                                    </a:rPr>
                                  </m:ctrlPr>
                                </m:sSubPr>
                                <m:e>
                                  <m:r>
                                    <a:rPr lang="en-US" sz="2400" i="1">
                                      <a:latin typeface="Cambria Math"/>
                                    </a:rPr>
                                    <m:t>𝑦</m:t>
                                  </m:r>
                                </m:e>
                                <m:sub>
                                  <m:r>
                                    <a:rPr lang="en-US" sz="2400" i="1">
                                      <a:latin typeface="Cambria Math"/>
                                    </a:rPr>
                                    <m:t>10</m:t>
                                  </m:r>
                                </m:sub>
                              </m:sSub>
                            </m:e>
                            <m:e>
                              <m:sSub>
                                <m:sSubPr>
                                  <m:ctrlPr>
                                    <a:rPr lang="en-US" sz="2400" i="1">
                                      <a:latin typeface="Cambria Math"/>
                                    </a:rPr>
                                  </m:ctrlPr>
                                </m:sSubPr>
                                <m:e>
                                  <m:r>
                                    <a:rPr lang="en-US" sz="2400" i="1">
                                      <a:latin typeface="Cambria Math"/>
                                    </a:rPr>
                                    <m:t>𝑦</m:t>
                                  </m:r>
                                </m:e>
                                <m:sub>
                                  <m:r>
                                    <a:rPr lang="en-US" sz="2400" i="1">
                                      <a:latin typeface="Cambria Math"/>
                                    </a:rPr>
                                    <m:t>12</m:t>
                                  </m:r>
                                </m:sub>
                              </m:sSub>
                            </m:e>
                            <m:e>
                              <m:sSub>
                                <m:sSubPr>
                                  <m:ctrlPr>
                                    <a:rPr lang="en-US" sz="2400" i="1">
                                      <a:latin typeface="Cambria Math"/>
                                    </a:rPr>
                                  </m:ctrlPr>
                                </m:sSubPr>
                                <m:e>
                                  <m:r>
                                    <a:rPr lang="en-US" sz="2400" i="1">
                                      <a:latin typeface="Cambria Math"/>
                                    </a:rPr>
                                    <m:t>𝑦</m:t>
                                  </m:r>
                                </m:e>
                                <m:sub>
                                  <m:r>
                                    <a:rPr lang="en-US" sz="2400" i="1">
                                      <a:latin typeface="Cambria Math"/>
                                    </a:rPr>
                                    <m:t>22</m:t>
                                  </m:r>
                                </m:sub>
                              </m:sSub>
                            </m:e>
                          </m:mr>
                        </m:m>
                      </m:e>
                    </m:d>
                  </m:oMath>
                </a14:m>
                <a:r>
                  <a:rPr lang="en-US" sz="2400" dirty="0" smtClean="0"/>
                  <a:t>			   </a:t>
                </a:r>
                <a:r>
                  <a:rPr lang="en-US" sz="2400" dirty="0" smtClean="0">
                    <a:latin typeface="Times New Roman" pitchFamily="18" charset="0"/>
                    <a:cs typeface="Times New Roman" pitchFamily="18" charset="0"/>
                  </a:rPr>
                  <a:t>(84)</a:t>
                </a:r>
                <a:endParaRPr lang="en-US" sz="24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0" y="4114800"/>
                <a:ext cx="9144000" cy="1070614"/>
              </a:xfrm>
              <a:prstGeom prst="rect">
                <a:avLst/>
              </a:prstGeom>
              <a:blipFill rotWithShape="1">
                <a:blip r:embed="rId4"/>
                <a:stretch>
                  <a:fillRect r="-867"/>
                </a:stretch>
              </a:blipFill>
            </p:spPr>
            <p:txBody>
              <a:bodyPr/>
              <a:lstStyle/>
              <a:p>
                <a:r>
                  <a:rPr lang="en-US">
                    <a:noFill/>
                  </a:rPr>
                  <a:t> </a:t>
                </a:r>
              </a:p>
            </p:txBody>
          </p:sp>
        </mc:Fallback>
      </mc:AlternateContent>
      <p:sp>
        <p:nvSpPr>
          <p:cNvPr id="10" name="TextBox 9"/>
          <p:cNvSpPr txBox="1"/>
          <p:nvPr/>
        </p:nvSpPr>
        <p:spPr>
          <a:xfrm>
            <a:off x="0" y="1516797"/>
            <a:ext cx="777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0" y="3352800"/>
            <a:ext cx="7239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0" y="838200"/>
            <a:ext cx="9144000" cy="4708981"/>
          </a:xfrm>
          <a:prstGeom prst="rect">
            <a:avLst/>
          </a:prstGeom>
          <a:noFill/>
        </p:spPr>
        <p:txBody>
          <a:bodyPr wrap="square" rtlCol="0">
            <a:spAutoFit/>
          </a:bodyPr>
          <a:lstStyle/>
          <a:p>
            <a:r>
              <a:rPr lang="en-US" sz="2800" dirty="0" smtClean="0"/>
              <a:t>	</a:t>
            </a:r>
            <a:r>
              <a:rPr lang="en-US" sz="2800" dirty="0" smtClean="0">
                <a:latin typeface="Times New Roman" pitchFamily="18" charset="0"/>
                <a:cs typeface="Times New Roman" pitchFamily="18" charset="0"/>
              </a:rPr>
              <a:t>Transposed Three-phase Lines</a:t>
            </a:r>
          </a:p>
          <a:p>
            <a:pPr marL="342900" indent="-342900"/>
            <a:endParaRPr lang="en-US" sz="2800" dirty="0" smtClean="0"/>
          </a:p>
          <a:p>
            <a:pPr marL="457200" indent="-457200">
              <a:buFont typeface="Wingdings" pitchFamily="2" charset="2"/>
              <a:buChar char="Ø"/>
            </a:pPr>
            <a:r>
              <a:rPr lang="en-US" sz="2800" dirty="0" smtClean="0"/>
              <a:t>	</a:t>
            </a:r>
            <a:r>
              <a:rPr lang="en-US" sz="2400" dirty="0" smtClean="0">
                <a:latin typeface="Times New Roman" pitchFamily="18" charset="0"/>
                <a:cs typeface="Times New Roman" pitchFamily="18" charset="0"/>
              </a:rPr>
              <a:t>Usual assumptions made for High-Voltage Transmission lines:</a:t>
            </a:r>
          </a:p>
          <a:p>
            <a:pPr marL="1257300" lvl="2" indent="-342900">
              <a:buFont typeface="Wingdings" pitchFamily="2" charset="2"/>
              <a:buChar char="Ø"/>
            </a:pPr>
            <a:r>
              <a:rPr lang="en-US" sz="2400" b="1" dirty="0" smtClean="0">
                <a:latin typeface="Times New Roman" pitchFamily="18" charset="0"/>
                <a:cs typeface="Times New Roman" pitchFamily="18" charset="0"/>
              </a:rPr>
              <a:t>Transposed</a:t>
            </a:r>
            <a:r>
              <a:rPr lang="en-US" sz="24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400" b="1" dirty="0" smtClean="0">
                <a:latin typeface="Times New Roman" pitchFamily="18" charset="0"/>
                <a:cs typeface="Times New Roman" pitchFamily="18" charset="0"/>
              </a:rPr>
              <a:t>Balanced Loading</a:t>
            </a:r>
            <a:r>
              <a:rPr lang="en-US" sz="24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	Hence “self” and “mutual” inductance terms can be combined into one “phase” inductance. </a:t>
            </a: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	The series impedance per phase of a transposed three-phase line consisting of one conductor per phase is given by: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790402"/>
                <a:ext cx="9144000" cy="686598"/>
              </a:xfrm>
              <a:prstGeom prst="rect">
                <a:avLst/>
              </a:prstGeom>
            </p:spPr>
            <p:txBody>
              <a:bodyPr wrap="square">
                <a:spAutoFit/>
              </a:bodyPr>
              <a:lstStyle/>
              <a:p>
                <a:pPr algn="ctr"/>
                <a:r>
                  <a:rPr lang="en-US" sz="24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  </m:t>
                    </m:r>
                    <m:sSub>
                      <m:sSubPr>
                        <m:ctrlPr>
                          <a:rPr lang="en-US" sz="2400" i="1">
                            <a:latin typeface="Cambria Math"/>
                          </a:rPr>
                        </m:ctrlPr>
                      </m:sSubPr>
                      <m:e>
                        <m:r>
                          <a:rPr lang="en-US" sz="2400" i="1">
                            <a:latin typeface="Cambria Math"/>
                          </a:rPr>
                          <m:t>𝑧</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 </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𝑒𝑞</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(5)</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790402"/>
                <a:ext cx="9144000" cy="686598"/>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13986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Sequence Admittance of a three phase line</a:t>
            </a:r>
          </a:p>
          <a:p>
            <a:pPr marL="342900" lvl="2" indent="-342900"/>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impedance</a:t>
            </a:r>
          </a:p>
          <a:p>
            <a:pPr lvl="2"/>
            <a:r>
              <a:rPr lang="en-US" sz="8000" dirty="0"/>
              <a:t>  Shunt Admittance</a:t>
            </a:r>
          </a:p>
          <a:p>
            <a:endParaRPr lang="en-US" dirty="0"/>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1077218"/>
          </a:xfrm>
          <a:prstGeom prst="rect">
            <a:avLst/>
          </a:prstGeom>
          <a:noFill/>
        </p:spPr>
        <p:txBody>
          <a:bodyPr wrap="square" rtlCol="0">
            <a:spAutoFit/>
          </a:bodyPr>
          <a:lstStyle/>
          <a:p>
            <a:pPr marL="0" lvl="2" algn="ctr"/>
            <a:r>
              <a:rPr lang="en-US" sz="3200" dirty="0" smtClean="0">
                <a:latin typeface="Times New Roman" pitchFamily="18" charset="0"/>
                <a:cs typeface="Times New Roman" pitchFamily="18" charset="0"/>
              </a:rPr>
              <a:t>Series Impedance of Parallel Underground Distribution Lines</a:t>
            </a:r>
          </a:p>
        </p:txBody>
      </p:sp>
      <p:sp>
        <p:nvSpPr>
          <p:cNvPr id="4" name="Rectangle 3"/>
          <p:cNvSpPr/>
          <p:nvPr/>
        </p:nvSpPr>
        <p:spPr>
          <a:xfrm>
            <a:off x="0" y="1447800"/>
            <a:ext cx="9144000" cy="4062651"/>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err="1" smtClean="0">
                <a:latin typeface="Times New Roman" pitchFamily="18" charset="0"/>
                <a:cs typeface="Times New Roman" pitchFamily="18" charset="0"/>
              </a:rPr>
              <a:t>impedence</a:t>
            </a:r>
            <a:r>
              <a:rPr lang="en-US" sz="2400" dirty="0" smtClean="0">
                <a:latin typeface="Times New Roman" pitchFamily="18" charset="0"/>
                <a:cs typeface="Times New Roman" pitchFamily="18" charset="0"/>
              </a:rPr>
              <a:t>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985980"/>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quite simple.</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animEffect transition="in" filter="dissolve">
                                      <p:cBhvr>
                                        <p:cTn id="1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6933" y="1000891"/>
            <a:ext cx="7924800" cy="221599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133600"/>
                <a:ext cx="9143999" cy="852028"/>
              </a:xfrm>
              <a:prstGeom prst="rect">
                <a:avLst/>
              </a:prstGeom>
            </p:spPr>
            <p:txBody>
              <a:bodyPr wrap="square">
                <a:spAutoFit/>
              </a:bodyPr>
              <a:lstStyle/>
              <a:p>
                <a:pPr algn="ct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𝑖𝑖</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𝑘𝑅𝐷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den>
                    </m:f>
                    <m:sSup>
                      <m:sSupPr>
                        <m:ctrlPr>
                          <a:rPr lang="en-US" sz="2400" i="1">
                            <a:latin typeface="Cambria Math"/>
                          </a:rPr>
                        </m:ctrlPr>
                      </m:sSupPr>
                      <m:e>
                        <m:r>
                          <a:rPr lang="en-US" sz="2400" i="1">
                            <a:latin typeface="Cambria Math"/>
                          </a:rPr>
                          <m:t>10</m:t>
                        </m:r>
                      </m:e>
                      <m:sup>
                        <m:r>
                          <a:rPr lang="en-US" sz="2400" i="1">
                            <a:latin typeface="Cambria Math"/>
                          </a:rPr>
                          <m:t>−6</m:t>
                        </m:r>
                      </m:sup>
                    </m:sSup>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S/mile	(85)</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133600"/>
                <a:ext cx="9143999" cy="8520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4400" y="3505200"/>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505200"/>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676400" y="2273022"/>
                <a:ext cx="6569782" cy="852028"/>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𝑖𝑖</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den>
                    </m:f>
                    <m:sSup>
                      <m:sSupPr>
                        <m:ctrlPr>
                          <a:rPr lang="en-US" sz="2400" i="1">
                            <a:latin typeface="Cambria Math"/>
                          </a:rPr>
                        </m:ctrlPr>
                      </m:sSupPr>
                      <m:e>
                        <m:r>
                          <a:rPr lang="en-US" sz="2400" i="1">
                            <a:latin typeface="Cambria Math"/>
                          </a:rPr>
                          <m:t>10</m:t>
                        </m:r>
                      </m:e>
                      <m:sup>
                        <m:r>
                          <a:rPr lang="en-US" sz="2400" i="1">
                            <a:latin typeface="Cambria Math"/>
                          </a:rPr>
                          <m:t>−6</m:t>
                        </m:r>
                      </m:sup>
                    </m:sSup>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S/mile		(86)</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676400" y="2273022"/>
                <a:ext cx="6569782" cy="8520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8200" y="3810000"/>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3810000"/>
                <a:ext cx="7924799" cy="1354217"/>
              </a:xfrm>
              <a:prstGeom prst="rect">
                <a:avLst/>
              </a:prstGeom>
              <a:blipFill rotWithShape="1">
                <a:blip r:embed="rId4"/>
                <a:stretch>
                  <a:fillRect l="-1232" t="-3604" b="-9459"/>
                </a:stretch>
              </a:blipFill>
            </p:spPr>
            <p:txBody>
              <a:bodyPr/>
              <a:lstStyle/>
              <a:p>
                <a:r>
                  <a:rPr lang="en-US">
                    <a:noFill/>
                  </a:rPr>
                  <a:t> </a:t>
                </a:r>
              </a:p>
            </p:txBody>
          </p:sp>
        </mc:Fallback>
      </mc:AlternateContent>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Three Phase Transformer Models</a:t>
            </a:r>
          </a:p>
          <a:p>
            <a:r>
              <a:rPr lang="en-US" dirty="0"/>
              <a:t>Center –Tapped Transformers and </a:t>
            </a:r>
            <a:r>
              <a:rPr lang="en-US" dirty="0" err="1" smtClean="0"/>
              <a:t>Secondaries</a:t>
            </a:r>
            <a:endParaRPr lang="en-US" dirty="0" smtClean="0"/>
          </a:p>
          <a:p>
            <a:r>
              <a:rPr lang="en-US" dirty="0"/>
              <a:t>IEEE Test Systems</a:t>
            </a:r>
          </a:p>
          <a:p>
            <a:endParaRPr lang="en-US" dirty="0"/>
          </a:p>
        </p:txBody>
      </p:sp>
    </p:spTree>
    <p:extLst>
      <p:ext uri="{BB962C8B-B14F-4D97-AF65-F5344CB8AC3E}">
        <p14:creationId xmlns:p14="http://schemas.microsoft.com/office/powerpoint/2010/main" val="5741623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a:t>Part 3: Three Phase Transformer Models</a:t>
            </a:r>
          </a:p>
          <a:p>
            <a:endParaRPr lang="en-US" dirty="0" smtClean="0"/>
          </a:p>
          <a:p>
            <a:r>
              <a:rPr lang="en-US" dirty="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Test Systems</a:t>
            </a:r>
          </a:p>
        </p:txBody>
      </p:sp>
    </p:spTree>
    <p:extLst>
      <p:ext uri="{BB962C8B-B14F-4D97-AF65-F5344CB8AC3E}">
        <p14:creationId xmlns:p14="http://schemas.microsoft.com/office/powerpoint/2010/main" val="27858434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879406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1871</TotalTime>
  <Words>12973</Words>
  <Application>Microsoft Office PowerPoint</Application>
  <PresentationFormat>On-screen Show (4:3)</PresentationFormat>
  <Paragraphs>3417</Paragraphs>
  <Slides>267</Slides>
  <Notes>176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267</vt:i4>
      </vt:variant>
    </vt:vector>
  </HeadingPairs>
  <TitlesOfParts>
    <vt:vector size="269" baseType="lpstr">
      <vt:lpstr>Office Theme</vt:lpstr>
      <vt:lpstr>Equation</vt:lpstr>
      <vt:lpstr>Substation and Distribution Automation  </vt:lpstr>
      <vt:lpstr>Module 1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Substation and Distribution Automation Module 2  </vt:lpstr>
      <vt:lpstr>Module 1 Overview</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IEEE Test Systems </vt:lpstr>
      <vt:lpstr>PowerPoint Presentation</vt:lpstr>
      <vt:lpstr>PowerPoint Presentation</vt:lpstr>
      <vt:lpstr>PowerPoint Presentation</vt:lpstr>
      <vt:lpstr>PowerPoint Presentation</vt:lpstr>
      <vt:lpstr>Module 2 Concluding Comments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Schneider, Kevin</dc:creator>
  <cp:lastModifiedBy>Staff</cp:lastModifiedBy>
  <cp:revision>152</cp:revision>
  <dcterms:created xsi:type="dcterms:W3CDTF">2006-08-16T00:00:00Z</dcterms:created>
  <dcterms:modified xsi:type="dcterms:W3CDTF">2011-11-18T00:29:22Z</dcterms:modified>
</cp:coreProperties>
</file>